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891" r:id="rId1"/>
  </p:sldMasterIdLst>
  <p:notesMasterIdLst>
    <p:notesMasterId r:id="rId11"/>
  </p:notesMasterIdLst>
  <p:handoutMasterIdLst>
    <p:handoutMasterId r:id="rId12"/>
  </p:handoutMasterIdLst>
  <p:sldIdLst>
    <p:sldId id="2146847048" r:id="rId2"/>
    <p:sldId id="2146847068" r:id="rId3"/>
    <p:sldId id="2146847089" r:id="rId4"/>
    <p:sldId id="2146846795" r:id="rId5"/>
    <p:sldId id="2146847066" r:id="rId6"/>
    <p:sldId id="2146847078" r:id="rId7"/>
    <p:sldId id="2146847092" r:id="rId8"/>
    <p:sldId id="2146847054" r:id="rId9"/>
    <p:sldId id="2146847063" r:id="rId10"/>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IBM Plex Sans" panose="020B0503050203000203" pitchFamily="34" charset="0"/>
      <p:regular r:id="rId17"/>
      <p:bold r:id="rId18"/>
      <p:italic r:id="rId19"/>
      <p:boldItalic r:id="rId20"/>
    </p:embeddedFont>
    <p:embeddedFont>
      <p:font typeface="IBM Plex Sans Light" panose="020B0403050203000203" pitchFamily="34" charset="0"/>
      <p:regular r:id="rId21"/>
      <p:italic r:id="rId22"/>
    </p:embeddedFont>
  </p:embeddedFontLst>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428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513"/>
    <p:restoredTop sz="96327"/>
  </p:normalViewPr>
  <p:slideViewPr>
    <p:cSldViewPr snapToGrid="0" snapToObjects="1">
      <p:cViewPr varScale="1">
        <p:scale>
          <a:sx n="219" d="100"/>
          <a:sy n="219" d="100"/>
        </p:scale>
        <p:origin x="496" y="72"/>
      </p:cViewPr>
      <p:guideLst>
        <p:guide orient="horz" pos="1620"/>
        <p:guide pos="2880"/>
      </p:guideLst>
    </p:cSldViewPr>
  </p:slideViewPr>
  <p:outlineViewPr>
    <p:cViewPr>
      <p:scale>
        <a:sx n="33" d="100"/>
        <a:sy n="33" d="100"/>
      </p:scale>
      <p:origin x="0" y="-23176"/>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IBM Plex Sans Ligh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Group Name / DOC ID / Month XX, 2022 / © 2022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Light" panose="020B0503050203000203" pitchFamily="34" charset="0"/>
        <a:ea typeface="+mn-ea"/>
        <a:cs typeface="+mn-cs"/>
      </a:defRPr>
    </a:lvl1pPr>
    <a:lvl2pPr marL="174625" indent="-169863" algn="l" defTabSz="914400" rtl="0" eaLnBrk="1" latinLnBrk="0" hangingPunct="1">
      <a:spcBef>
        <a:spcPts val="600"/>
      </a:spcBef>
      <a:buFont typeface="IBM Plex Sans"/>
      <a:buChar char="–"/>
      <a:tabLst/>
      <a:defRPr sz="1000" b="0" i="0" kern="1200">
        <a:solidFill>
          <a:schemeClr val="bg1"/>
        </a:solidFill>
        <a:latin typeface="IBM Plex Sans Light" panose="020B0503050203000203" pitchFamily="34" charset="0"/>
        <a:ea typeface="+mn-ea"/>
        <a:cs typeface="+mn-cs"/>
      </a:defRPr>
    </a:lvl2pPr>
    <a:lvl3pPr marL="347472" indent="-173736" algn="l" defTabSz="914400" rtl="0" eaLnBrk="1" latinLnBrk="0" hangingPunct="1">
      <a:spcBef>
        <a:spcPts val="600"/>
      </a:spcBef>
      <a:buFont typeface="IBM Plex Sans Light" panose="020B0604020202020204" pitchFamily="34" charset="0"/>
      <a:buChar char="•"/>
      <a:tabLst/>
      <a:defRPr sz="1000" b="0" i="0" kern="1200">
        <a:solidFill>
          <a:schemeClr val="bg1"/>
        </a:solidFill>
        <a:latin typeface="IBM Plex Sans Light" panose="020B0503050203000203" pitchFamily="34" charset="0"/>
        <a:ea typeface="+mn-ea"/>
        <a:cs typeface="+mn-cs"/>
      </a:defRPr>
    </a:lvl3pPr>
    <a:lvl4pPr marL="630936" indent="-173736" algn="l" defTabSz="914400" rtl="0" eaLnBrk="1" latinLnBrk="0" hangingPunct="1">
      <a:spcBef>
        <a:spcPts val="600"/>
      </a:spcBef>
      <a:buFont typeface="IBM Plex Sans Light"/>
      <a:buChar char="–"/>
      <a:tabLst/>
      <a:defRPr sz="1000" b="0" i="0" kern="1200">
        <a:solidFill>
          <a:schemeClr val="bg1"/>
        </a:solidFill>
        <a:latin typeface="IBM Plex Sans Light"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IBM Plex Sans Light" charset="-120"/>
      <a:buChar char="»"/>
      <a:tabLst/>
      <a:defRPr sz="1000" b="0" i="0" kern="1200">
        <a:solidFill>
          <a:schemeClr val="bg1"/>
        </a:solidFill>
        <a:latin typeface="IBM Plex Sans Light"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7CA23C2C-3334-4B4F-92AB-A790C33FFEE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6593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156163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239708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7CA23C2C-3334-4B4F-92AB-A790C33FFEE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0669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Need IBM logo in white</a:t>
            </a:r>
          </a:p>
        </p:txBody>
      </p:sp>
      <p:sp>
        <p:nvSpPr>
          <p:cNvPr id="4" name="Slide Number Placeholder 3"/>
          <p:cNvSpPr>
            <a:spLocks noGrp="1"/>
          </p:cNvSpPr>
          <p:nvPr>
            <p:ph type="sldNum" sz="quarter" idx="5"/>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7CA23C2C-3334-4B4F-92AB-A790C33FFEE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0669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6" name="Picture"/>
          <p:cNvPicPr>
            <a:picLocks noChangeAspect="1"/>
          </p:cNvPicPr>
          <p:nvPr userDrawn="1"/>
        </p:nvPicPr>
        <p:blipFill>
          <a:blip r:embed="rId2"/>
          <a:srcRect/>
          <a:stretch/>
        </p:blipFill>
        <p:spPr>
          <a:xfrm>
            <a:off x="8393813" y="4705253"/>
            <a:ext cx="521587" cy="208108"/>
          </a:xfrm>
          <a:prstGeom prst="rect">
            <a:avLst/>
          </a:prstGeom>
        </p:spPr>
      </p:pic>
    </p:spTree>
    <p:extLst>
      <p:ext uri="{BB962C8B-B14F-4D97-AF65-F5344CB8AC3E}">
        <p14:creationId xmlns:p14="http://schemas.microsoft.com/office/powerpoint/2010/main" val="1794504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605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154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7"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5489774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2"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2808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0"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2"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2773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2570163"/>
            <a:ext cx="2286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138155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7392731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64260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8819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4821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4592895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5"/>
            <a:ext cx="1297606" cy="517731"/>
          </a:xfrm>
          <a:prstGeom prst="rect">
            <a:avLst/>
          </a:prstGeom>
        </p:spPr>
      </p:pic>
    </p:spTree>
    <p:extLst>
      <p:ext uri="{BB962C8B-B14F-4D97-AF65-F5344CB8AC3E}">
        <p14:creationId xmlns:p14="http://schemas.microsoft.com/office/powerpoint/2010/main" val="3566619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4" cy="517731"/>
          </a:xfrm>
          <a:prstGeom prst="rect">
            <a:avLst/>
          </a:prstGeom>
        </p:spPr>
      </p:pic>
    </p:spTree>
    <p:extLst>
      <p:ext uri="{BB962C8B-B14F-4D97-AF65-F5344CB8AC3E}">
        <p14:creationId xmlns:p14="http://schemas.microsoft.com/office/powerpoint/2010/main" val="4554014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5"/>
            <a:ext cx="1297606" cy="517732"/>
          </a:xfrm>
          <a:prstGeom prst="rect">
            <a:avLst/>
          </a:prstGeom>
        </p:spPr>
      </p:pic>
    </p:spTree>
    <p:extLst>
      <p:ext uri="{BB962C8B-B14F-4D97-AF65-F5344CB8AC3E}">
        <p14:creationId xmlns:p14="http://schemas.microsoft.com/office/powerpoint/2010/main" val="1218931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Cov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 / © 2022 IBM Corporation</a:t>
            </a:r>
          </a:p>
        </p:txBody>
      </p:sp>
    </p:spTree>
    <p:extLst>
      <p:ext uri="{BB962C8B-B14F-4D97-AF65-F5344CB8AC3E}">
        <p14:creationId xmlns:p14="http://schemas.microsoft.com/office/powerpoint/2010/main" val="878012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93308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034687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685407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247010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5311253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8006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a:t>Group Name / DOC ID / Month XX, 2022 / © 2022 IBM Corporation</a:t>
            </a:r>
            <a:endParaRPr lang="en-US" dirty="0"/>
          </a:p>
        </p:txBody>
      </p:sp>
      <p:sp>
        <p:nvSpPr>
          <p:cNvPr id="8" name="Slide Number Placeholder"/>
          <p:cNvSpPr>
            <a:spLocks noGrp="1"/>
          </p:cNvSpPr>
          <p:nvPr>
            <p:ph type="sldNum" sz="quarter" idx="4"/>
          </p:nvPr>
        </p:nvSpPr>
        <p:spPr>
          <a:xfrm>
            <a:off x="7086601" y="4800600"/>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926" r:id="rId2"/>
    <p:sldLayoutId id="2147483935" r:id="rId3"/>
    <p:sldLayoutId id="2147483936" r:id="rId4"/>
    <p:sldLayoutId id="2147483937" r:id="rId5"/>
    <p:sldLayoutId id="2147483925" r:id="rId6"/>
    <p:sldLayoutId id="2147483924" r:id="rId7"/>
    <p:sldLayoutId id="2147483938" r:id="rId8"/>
    <p:sldLayoutId id="2147483939"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 id="2147483903" r:id="rId20"/>
    <p:sldLayoutId id="2147483904" r:id="rId21"/>
    <p:sldLayoutId id="2147483905" r:id="rId22"/>
    <p:sldLayoutId id="2147483906" r:id="rId23"/>
    <p:sldLayoutId id="2147483907" r:id="rId24"/>
    <p:sldLayoutId id="2147483908" r:id="rId25"/>
    <p:sldLayoutId id="2147483909" r:id="rId26"/>
    <p:sldLayoutId id="2147483910" r:id="rId27"/>
    <p:sldLayoutId id="2147483911" r:id="rId28"/>
    <p:sldLayoutId id="2147483912" r:id="rId29"/>
    <p:sldLayoutId id="2147483913" r:id="rId30"/>
    <p:sldLayoutId id="2147483914" r:id="rId31"/>
    <p:sldLayoutId id="2147483915" r:id="rId32"/>
    <p:sldLayoutId id="2147483916" r:id="rId33"/>
    <p:sldLayoutId id="2147483917" r:id="rId34"/>
    <p:sldLayoutId id="2147483918" r:id="rId35"/>
    <p:sldLayoutId id="2147483919" r:id="rId36"/>
    <p:sldLayoutId id="2147483920" r:id="rId37"/>
    <p:sldLayoutId id="2147483921" r:id="rId38"/>
    <p:sldLayoutId id="2147483922" r:id="rId39"/>
    <p:sldLayoutId id="2147483933" r:id="rId40"/>
    <p:sldLayoutId id="2147483934" r:id="rId41"/>
    <p:sldLayoutId id="2147483923" r:id="rId42"/>
    <p:sldLayoutId id="2147483941" r:id="rId43"/>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94"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43.xml"/><Relationship Id="rId5" Type="http://schemas.openxmlformats.org/officeDocument/2006/relationships/image" Target="../media/image15.png"/><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hyperlink" Target="https://ibm.box.com/s/wlnkoa2o6sjdpts83ucsrd6i9mwxrcqe" TargetMode="External"/><Relationship Id="rId2" Type="http://schemas.openxmlformats.org/officeDocument/2006/relationships/tags" Target="../tags/tag2.xml"/><Relationship Id="rId16" Type="http://schemas.openxmlformats.org/officeDocument/2006/relationships/hyperlink" Target="https://techzone.ibm.com/collection/platinum-demos-cloud-native-integration-deployment" TargetMode="Externa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2.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tags" Target="../tags/tag16.xml"/><Relationship Id="rId7" Type="http://schemas.openxmlformats.org/officeDocument/2006/relationships/image" Target="../media/image13.jp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notesSlide" Target="../notesSlides/notesSlide3.xml"/><Relationship Id="rId5" Type="http://schemas.openxmlformats.org/officeDocument/2006/relationships/slideLayout" Target="../slideLayouts/slideLayout25.xml"/><Relationship Id="rId4" Type="http://schemas.openxmlformats.org/officeDocument/2006/relationships/tags" Target="../tags/tag17.xml"/></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tags" Target="../tags/tag20.xml"/><Relationship Id="rId7" Type="http://schemas.openxmlformats.org/officeDocument/2006/relationships/slideLayout" Target="../slideLayouts/slideLayout25.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9" Type="http://schemas.openxmlformats.org/officeDocument/2006/relationships/image" Target="../media/image14.jpg"/></Relationships>
</file>

<file path=ppt/slides/_rels/slide5.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slideLayout" Target="../slideLayouts/slideLayout25.xml"/><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tags" Target="../tags/tag35.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5" Type="http://schemas.openxmlformats.org/officeDocument/2006/relationships/tags" Target="../tags/tag28.xml"/><Relationship Id="rId15" Type="http://schemas.openxmlformats.org/officeDocument/2006/relationships/image" Target="../media/image14.jpg"/><Relationship Id="rId10" Type="http://schemas.openxmlformats.org/officeDocument/2006/relationships/tags" Target="../tags/tag33.xml"/><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43.xml"/><Relationship Id="rId5" Type="http://schemas.openxmlformats.org/officeDocument/2006/relationships/image" Target="../media/image15.pn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8" Type="http://schemas.openxmlformats.org/officeDocument/2006/relationships/hyperlink" Target="http://ibm.biz/iib-ace" TargetMode="External"/><Relationship Id="rId3" Type="http://schemas.openxmlformats.org/officeDocument/2006/relationships/image" Target="../media/image14.jpg"/><Relationship Id="rId7" Type="http://schemas.openxmlformats.org/officeDocument/2006/relationships/hyperlink" Target="http://ibm.biz/agile-integration" TargetMode="External"/><Relationship Id="rId2" Type="http://schemas.openxmlformats.org/officeDocument/2006/relationships/image" Target="../media/image13.jpg"/><Relationship Id="rId1" Type="http://schemas.openxmlformats.org/officeDocument/2006/relationships/slideLayout" Target="../slideLayouts/slideLayout17.xml"/><Relationship Id="rId6" Type="http://schemas.openxmlformats.org/officeDocument/2006/relationships/hyperlink" Target="http://ibm.biz/agile-integration-webinar" TargetMode="External"/><Relationship Id="rId5" Type="http://schemas.openxmlformats.org/officeDocument/2006/relationships/hyperlink" Target="https://ibm.biz/automating-agile-integration" TargetMode="External"/><Relationship Id="rId4" Type="http://schemas.openxmlformats.org/officeDocument/2006/relationships/hyperlink" Target="http://ibm.biz/agile-integration-cloud-nativ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blur&#10;&#10;Description automatically generated">
            <a:extLst>
              <a:ext uri="{FF2B5EF4-FFF2-40B4-BE49-F238E27FC236}">
                <a16:creationId xmlns:a16="http://schemas.microsoft.com/office/drawing/2014/main" id="{9248A943-7586-A342-8A23-BA5EFE9C058F}"/>
              </a:ext>
            </a:extLst>
          </p:cNvPr>
          <p:cNvPicPr>
            <a:picLocks noChangeAspect="1"/>
          </p:cNvPicPr>
          <p:nvPr/>
        </p:nvPicPr>
        <p:blipFill>
          <a:blip r:embed="rId3">
            <a:alphaModFix/>
          </a:blip>
          <a:stretch>
            <a:fillRect/>
          </a:stretch>
        </p:blipFill>
        <p:spPr>
          <a:xfrm>
            <a:off x="-2" y="-19305"/>
            <a:ext cx="9144000" cy="5182110"/>
          </a:xfrm>
          <a:prstGeom prst="rect">
            <a:avLst/>
          </a:prstGeom>
        </p:spPr>
      </p:pic>
      <p:pic>
        <p:nvPicPr>
          <p:cNvPr id="7" name="Picture 6" descr="A close up of a wave&#10;&#10;Description automatically generated with low confidence">
            <a:extLst>
              <a:ext uri="{FF2B5EF4-FFF2-40B4-BE49-F238E27FC236}">
                <a16:creationId xmlns:a16="http://schemas.microsoft.com/office/drawing/2014/main" id="{7609E39F-C2F6-3441-964F-08C396BB6578}"/>
              </a:ext>
            </a:extLst>
          </p:cNvPr>
          <p:cNvPicPr>
            <a:picLocks noChangeAspect="1"/>
          </p:cNvPicPr>
          <p:nvPr/>
        </p:nvPicPr>
        <p:blipFill>
          <a:blip r:embed="rId4">
            <a:alphaModFix amt="24000"/>
          </a:blip>
          <a:stretch>
            <a:fillRect/>
          </a:stretch>
        </p:blipFill>
        <p:spPr>
          <a:xfrm>
            <a:off x="-1" y="-19306"/>
            <a:ext cx="9144000" cy="5162805"/>
          </a:xfrm>
          <a:prstGeom prst="rect">
            <a:avLst/>
          </a:prstGeom>
        </p:spPr>
      </p:pic>
      <p:sp>
        <p:nvSpPr>
          <p:cNvPr id="15" name="Title">
            <a:extLst>
              <a:ext uri="{FF2B5EF4-FFF2-40B4-BE49-F238E27FC236}">
                <a16:creationId xmlns:a16="http://schemas.microsoft.com/office/drawing/2014/main" id="{2957EB19-7404-0245-BE19-789038684254}"/>
              </a:ext>
            </a:extLst>
          </p:cNvPr>
          <p:cNvSpPr txBox="1">
            <a:spLocks/>
          </p:cNvSpPr>
          <p:nvPr/>
        </p:nvSpPr>
        <p:spPr>
          <a:xfrm>
            <a:off x="266700" y="253999"/>
            <a:ext cx="2767445" cy="1181101"/>
          </a:xfrm>
          <a:prstGeom prst="rect">
            <a:avLst/>
          </a:prstGeom>
        </p:spPr>
        <p:txBody>
          <a:bodyPr/>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Automation </a:t>
            </a:r>
            <a:r>
              <a:rPr kumimoji="0" lang="en-US" sz="1400" i="1"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Platinum</a:t>
            </a:r>
            <a:r>
              <a:rPr kumimoji="0" lang="en-US" sz="1400" b="0" i="1"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Demo</a:t>
            </a: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90000"/>
              </a:lnSpc>
              <a:spcBef>
                <a:spcPct val="0"/>
              </a:spcBef>
              <a:spcAft>
                <a:spcPct val="0"/>
              </a:spcAft>
              <a:buClrTx/>
              <a:buSzTx/>
              <a:buFontTx/>
              <a:buNone/>
              <a:tabLst/>
              <a:defRPr/>
            </a:pPr>
            <a:r>
              <a:rPr lang="en-US" sz="2000" kern="0" dirty="0">
                <a:solidFill>
                  <a:srgbClr val="FFFFFF"/>
                </a:solidFill>
                <a:latin typeface="Arial" panose="020B0604020202020204" pitchFamily="34" charset="0"/>
                <a:cs typeface="Arial" panose="020B0604020202020204" pitchFamily="34" charset="0"/>
              </a:rPr>
              <a:t>Cloud-native integration deployment</a:t>
            </a:r>
            <a:br>
              <a:rPr kumimoji="0" lang="en-US" sz="3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endParaRPr kumimoji="0" lang="en-US" sz="3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6" name="Title">
            <a:extLst>
              <a:ext uri="{FF2B5EF4-FFF2-40B4-BE49-F238E27FC236}">
                <a16:creationId xmlns:a16="http://schemas.microsoft.com/office/drawing/2014/main" id="{1AD0B242-3213-8547-8C3F-3FF3BED0EB2C}"/>
              </a:ext>
            </a:extLst>
          </p:cNvPr>
          <p:cNvSpPr txBox="1">
            <a:spLocks/>
          </p:cNvSpPr>
          <p:nvPr/>
        </p:nvSpPr>
        <p:spPr>
          <a:xfrm>
            <a:off x="0" y="2272793"/>
            <a:ext cx="9144000" cy="1435608"/>
          </a:xfrm>
          <a:prstGeom prst="rect">
            <a:avLst/>
          </a:prstGeom>
        </p:spPr>
        <p:txBody>
          <a:bodyPr lIns="0" rIns="0"/>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Introduction </a:t>
            </a:r>
            <a:r>
              <a:rPr lang="en-US" sz="4000" kern="0" dirty="0">
                <a:solidFill>
                  <a:srgbClr val="FFFFFF"/>
                </a:solidFill>
                <a:latin typeface="Arial" panose="020B0604020202020204" pitchFamily="34" charset="0"/>
                <a:cs typeface="Arial" panose="020B0604020202020204" pitchFamily="34" charset="0"/>
              </a:rPr>
              <a:t>and</a:t>
            </a:r>
            <a:r>
              <a:rPr kumimoji="0" lang="en-US" sz="4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overview</a:t>
            </a:r>
          </a:p>
        </p:txBody>
      </p:sp>
      <p:pic>
        <p:nvPicPr>
          <p:cNvPr id="9" name="Picture 8" descr="Icon&#10;&#10;Description automatically generated">
            <a:extLst>
              <a:ext uri="{FF2B5EF4-FFF2-40B4-BE49-F238E27FC236}">
                <a16:creationId xmlns:a16="http://schemas.microsoft.com/office/drawing/2014/main" id="{6453253C-8EA9-B247-8830-64D0A0EDB5CC}"/>
              </a:ext>
            </a:extLst>
          </p:cNvPr>
          <p:cNvPicPr>
            <a:picLocks noChangeAspect="1"/>
          </p:cNvPicPr>
          <p:nvPr/>
        </p:nvPicPr>
        <p:blipFill rotWithShape="1">
          <a:blip r:embed="rId5"/>
          <a:srcRect l="21082" r="21250"/>
          <a:stretch/>
        </p:blipFill>
        <p:spPr>
          <a:xfrm>
            <a:off x="8375650" y="4495800"/>
            <a:ext cx="550847" cy="635738"/>
          </a:xfrm>
          <a:prstGeom prst="rect">
            <a:avLst/>
          </a:prstGeom>
        </p:spPr>
      </p:pic>
    </p:spTree>
    <p:extLst>
      <p:ext uri="{BB962C8B-B14F-4D97-AF65-F5344CB8AC3E}">
        <p14:creationId xmlns:p14="http://schemas.microsoft.com/office/powerpoint/2010/main" val="902049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8">
            <a:extLst>
              <a:ext uri="{FF2B5EF4-FFF2-40B4-BE49-F238E27FC236}">
                <a16:creationId xmlns:a16="http://schemas.microsoft.com/office/drawing/2014/main" id="{2BE90541-F69B-10B8-1869-76814677C8FD}"/>
              </a:ext>
            </a:extLst>
          </p:cNvPr>
          <p:cNvGraphicFramePr>
            <a:graphicFrameLocks noGrp="1"/>
          </p:cNvGraphicFramePr>
          <p:nvPr>
            <p:extLst>
              <p:ext uri="{D42A27DB-BD31-4B8C-83A1-F6EECF244321}">
                <p14:modId xmlns:p14="http://schemas.microsoft.com/office/powerpoint/2010/main" val="952656883"/>
              </p:ext>
            </p:extLst>
          </p:nvPr>
        </p:nvGraphicFramePr>
        <p:xfrm>
          <a:off x="228666" y="692448"/>
          <a:ext cx="8763906" cy="2730280"/>
        </p:xfrm>
        <a:graphic>
          <a:graphicData uri="http://schemas.openxmlformats.org/drawingml/2006/table">
            <a:tbl>
              <a:tblPr firstRow="1" bandRow="1">
                <a:tableStyleId>{D7AC3CCA-C797-4891-BE02-D94E43425B78}</a:tableStyleId>
              </a:tblPr>
              <a:tblGrid>
                <a:gridCol w="2299038">
                  <a:extLst>
                    <a:ext uri="{9D8B030D-6E8A-4147-A177-3AD203B41FA5}">
                      <a16:colId xmlns:a16="http://schemas.microsoft.com/office/drawing/2014/main" val="843429630"/>
                    </a:ext>
                  </a:extLst>
                </a:gridCol>
                <a:gridCol w="6464868">
                  <a:extLst>
                    <a:ext uri="{9D8B030D-6E8A-4147-A177-3AD203B41FA5}">
                      <a16:colId xmlns:a16="http://schemas.microsoft.com/office/drawing/2014/main" val="504005884"/>
                    </a:ext>
                  </a:extLst>
                </a:gridCol>
              </a:tblGrid>
              <a:tr h="292587">
                <a:tc>
                  <a:txBody>
                    <a:bodyPr/>
                    <a:lstStyle/>
                    <a:p>
                      <a:pPr marL="0" algn="l" defTabSz="725139" rtl="0" eaLnBrk="1" latinLnBrk="0" hangingPunct="1"/>
                      <a:r>
                        <a:rPr lang="en-US" sz="1100" b="1" i="0" kern="1200" dirty="0">
                          <a:solidFill>
                            <a:schemeClr val="tx1"/>
                          </a:solidFill>
                          <a:latin typeface="Arial" panose="020B0604020202020204" pitchFamily="34" charset="0"/>
                          <a:ea typeface="+mn-ea"/>
                          <a:cs typeface="Arial" panose="020B0604020202020204" pitchFamily="34" charset="0"/>
                        </a:rPr>
                        <a:t>Purpose of this deck</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Arial" panose="020B0604020202020204" pitchFamily="34" charset="0"/>
                          <a:cs typeface="Arial" panose="020B0604020202020204" pitchFamily="34" charset="0"/>
                        </a:rPr>
                        <a:t>This deck is to be shown to customers to introduce and summarize the </a:t>
                      </a:r>
                      <a:r>
                        <a:rPr lang="en-US" sz="1100" b="1" dirty="0">
                          <a:solidFill>
                            <a:schemeClr val="tx1"/>
                          </a:solidFill>
                          <a:latin typeface="Arial" panose="020B0604020202020204" pitchFamily="34" charset="0"/>
                          <a:cs typeface="Arial" panose="020B0604020202020204" pitchFamily="34" charset="0"/>
                        </a:rPr>
                        <a:t>Cloud-native integration deployment </a:t>
                      </a:r>
                      <a:r>
                        <a:rPr lang="en-US" sz="1100" b="0" dirty="0">
                          <a:solidFill>
                            <a:schemeClr val="tx1"/>
                          </a:solidFill>
                          <a:latin typeface="Arial" panose="020B0604020202020204" pitchFamily="34" charset="0"/>
                          <a:cs typeface="Arial" panose="020B0604020202020204" pitchFamily="34" charset="0"/>
                        </a:rPr>
                        <a:t>demo.</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6159144"/>
                  </a:ext>
                </a:extLst>
              </a:tr>
              <a:tr h="413905">
                <a:tc>
                  <a:txBody>
                    <a:bodyPr/>
                    <a:lstStyle/>
                    <a:p>
                      <a:pPr marL="0" algn="l" defTabSz="725139" rtl="0" eaLnBrk="1" latinLnBrk="0" hangingPunct="1"/>
                      <a:r>
                        <a:rPr lang="en-US" sz="1100" b="1" i="0" kern="1200" dirty="0">
                          <a:solidFill>
                            <a:schemeClr val="tx1"/>
                          </a:solidFill>
                          <a:latin typeface="Arial" panose="020B0604020202020204" pitchFamily="34" charset="0"/>
                          <a:ea typeface="+mn-ea"/>
                          <a:cs typeface="Arial" panose="020B0604020202020204" pitchFamily="34" charset="0"/>
                        </a:rPr>
                        <a:t>Scenario overview</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100" b="0" dirty="0">
                          <a:solidFill>
                            <a:srgbClr val="000000"/>
                          </a:solidFill>
                          <a:latin typeface="Arial" panose="020B0604020202020204" pitchFamily="34" charset="0"/>
                          <a:cs typeface="Arial" panose="020B0604020202020204" pitchFamily="34" charset="0"/>
                        </a:rPr>
                        <a:t>The demo uses an insurance quote aggregation example to illustrate the scalability and resilience of deploying the Cloud Pak for Integration on containers. </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4693694"/>
                  </a:ext>
                </a:extLst>
              </a:tr>
              <a:tr h="292587">
                <a:tc>
                  <a:txBody>
                    <a:bodyPr/>
                    <a:lstStyle/>
                    <a:p>
                      <a:pPr marL="0" algn="l" defTabSz="725139" rtl="0" eaLnBrk="1" latinLnBrk="0" hangingPunct="1"/>
                      <a:r>
                        <a:rPr lang="en-US" sz="1100" b="1" i="0" kern="1200" dirty="0">
                          <a:solidFill>
                            <a:schemeClr val="tx1"/>
                          </a:solidFill>
                          <a:latin typeface="Arial" panose="020B0604020202020204" pitchFamily="34" charset="0"/>
                          <a:ea typeface="+mn-ea"/>
                          <a:cs typeface="Arial" panose="020B0604020202020204" pitchFamily="34" charset="0"/>
                        </a:rPr>
                        <a:t>Product(s) in the demo</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100" dirty="0">
                          <a:solidFill>
                            <a:srgbClr val="000000"/>
                          </a:solidFill>
                          <a:latin typeface="Arial" panose="020B0604020202020204" pitchFamily="34" charset="0"/>
                          <a:cs typeface="Arial" panose="020B0604020202020204" pitchFamily="34" charset="0"/>
                        </a:rPr>
                        <a:t>Cloud Pak for Integration</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4972758"/>
                  </a:ext>
                </a:extLst>
              </a:tr>
              <a:tr h="413905">
                <a:tc>
                  <a:txBody>
                    <a:bodyPr/>
                    <a:lstStyle/>
                    <a:p>
                      <a:pPr marL="0" algn="l" defTabSz="725139" rtl="0" eaLnBrk="1" latinLnBrk="0" hangingPunct="1"/>
                      <a:r>
                        <a:rPr lang="en-US" sz="1100" b="1" i="0" kern="1200" dirty="0">
                          <a:solidFill>
                            <a:schemeClr val="tx1"/>
                          </a:solidFill>
                          <a:latin typeface="Arial" panose="020B0604020202020204" pitchFamily="34" charset="0"/>
                          <a:ea typeface="+mn-ea"/>
                          <a:cs typeface="Arial" panose="020B0604020202020204" pitchFamily="34" charset="0"/>
                        </a:rPr>
                        <a:t>Capabilities to be demonstrated</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100" dirty="0">
                          <a:solidFill>
                            <a:srgbClr val="000000"/>
                          </a:solidFill>
                          <a:latin typeface="Arial" panose="020B0604020202020204" pitchFamily="34" charset="0"/>
                          <a:cs typeface="Arial" panose="020B0604020202020204" pitchFamily="34" charset="0"/>
                        </a:rPr>
                        <a:t>Pipeline deployment; Container scalability and availability</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1216589"/>
                  </a:ext>
                </a:extLst>
              </a:tr>
              <a:tr h="292587">
                <a:tc>
                  <a:txBody>
                    <a:bodyPr/>
                    <a:lstStyle/>
                    <a:p>
                      <a:pPr marL="0" algn="l" defTabSz="725139" rtl="0" eaLnBrk="1" latinLnBrk="0" hangingPunct="1"/>
                      <a:r>
                        <a:rPr lang="en-US" sz="1100" b="1" i="0" kern="1200" dirty="0">
                          <a:solidFill>
                            <a:schemeClr val="tx1"/>
                          </a:solidFill>
                          <a:latin typeface="Arial" panose="020B0604020202020204" pitchFamily="34" charset="0"/>
                          <a:ea typeface="+mn-ea"/>
                          <a:cs typeface="Arial" panose="020B0604020202020204" pitchFamily="34" charset="0"/>
                        </a:rPr>
                        <a:t>Supported product version(s)</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Arial" panose="020B0604020202020204" pitchFamily="34" charset="0"/>
                          <a:cs typeface="Arial" panose="020B0604020202020204" pitchFamily="34" charset="0"/>
                        </a:rPr>
                        <a:t>Cloud Pak for Integration 2021.4.1</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513020"/>
                  </a:ext>
                </a:extLst>
              </a:tr>
              <a:tr h="292587">
                <a:tc>
                  <a:txBody>
                    <a:bodyPr/>
                    <a:lstStyle/>
                    <a:p>
                      <a:pPr marL="0" algn="l" defTabSz="725139" rtl="0" eaLnBrk="1" latinLnBrk="0" hangingPunct="1"/>
                      <a:r>
                        <a:rPr lang="en-US" sz="1100" b="1" i="0" kern="1200" dirty="0">
                          <a:solidFill>
                            <a:schemeClr val="tx1"/>
                          </a:solidFill>
                          <a:latin typeface="Arial" panose="020B0604020202020204" pitchFamily="34" charset="0"/>
                          <a:ea typeface="+mn-ea"/>
                          <a:cs typeface="Arial" panose="020B0604020202020204" pitchFamily="34" charset="0"/>
                        </a:rPr>
                        <a:t>IBM Technology Zone page</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Arial" panose="020B0604020202020204" pitchFamily="34" charset="0"/>
                          <a:cs typeface="Arial" panose="020B0604020202020204" pitchFamily="34" charset="0"/>
                          <a:hlinkClick r:id="rId16"/>
                        </a:rPr>
                        <a:t>https://techzone.ibm.com/collection/platinum-demos-cloud-native-integration-deployment</a:t>
                      </a:r>
                      <a:endParaRPr lang="en-US" sz="1100" dirty="0">
                        <a:solidFill>
                          <a:schemeClr val="tx1"/>
                        </a:solidFill>
                        <a:latin typeface="Arial" panose="020B0604020202020204" pitchFamily="34" charset="0"/>
                        <a:cs typeface="Arial" panose="020B0604020202020204" pitchFamily="34" charset="0"/>
                      </a:endParaRP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4290482"/>
                  </a:ext>
                </a:extLst>
              </a:tr>
              <a:tr h="292587">
                <a:tc>
                  <a:txBody>
                    <a:bodyPr/>
                    <a:lstStyle/>
                    <a:p>
                      <a:pPr marL="0" lvl="0" algn="l">
                        <a:buNone/>
                      </a:pPr>
                      <a:r>
                        <a:rPr lang="en-US" sz="1100" b="1" i="0" kern="1200" dirty="0">
                          <a:solidFill>
                            <a:schemeClr val="tx1"/>
                          </a:solidFill>
                          <a:latin typeface="Arial"/>
                          <a:ea typeface="+mn-ea"/>
                          <a:cs typeface="Arial"/>
                        </a:rPr>
                        <a:t>Demo video</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lvl="0" indent="0" algn="l">
                        <a:lnSpc>
                          <a:spcPct val="100000"/>
                        </a:lnSpc>
                        <a:spcBef>
                          <a:spcPts val="0"/>
                        </a:spcBef>
                        <a:spcAft>
                          <a:spcPts val="0"/>
                        </a:spcAft>
                        <a:buNone/>
                      </a:pPr>
                      <a:r>
                        <a:rPr lang="en-US" sz="1100" b="0" i="0" u="none" strike="noStrike" noProof="0" dirty="0">
                          <a:solidFill>
                            <a:schemeClr val="tx1"/>
                          </a:solidFill>
                          <a:latin typeface="Arial" panose="020B0604020202020204" pitchFamily="34" charset="0"/>
                          <a:cs typeface="Arial" panose="020B0604020202020204" pitchFamily="34" charset="0"/>
                          <a:hlinkClick r:id="rId17"/>
                        </a:rPr>
                        <a:t>https://ibm.box.com/s/wlnkoa2o6sjdpts83ucsrd6i9mwxrcqe</a:t>
                      </a:r>
                      <a:r>
                        <a:rPr lang="en-US" sz="1100" b="0" i="0" u="none" strike="noStrike" noProof="0" dirty="0">
                          <a:solidFill>
                            <a:schemeClr val="tx1"/>
                          </a:solidFill>
                          <a:latin typeface="Arial" panose="020B0604020202020204" pitchFamily="34" charset="0"/>
                          <a:cs typeface="Arial" panose="020B0604020202020204" pitchFamily="34" charset="0"/>
                        </a:rPr>
                        <a:t> </a:t>
                      </a:r>
                      <a:endParaRPr lang="en-US" dirty="0">
                        <a:solidFill>
                          <a:schemeClr val="tx1"/>
                        </a:solidFill>
                        <a:latin typeface="Arial" panose="020B0604020202020204" pitchFamily="34" charset="0"/>
                        <a:cs typeface="Arial" panose="020B0604020202020204" pitchFamily="34" charset="0"/>
                      </a:endParaRP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278596"/>
                  </a:ext>
                </a:extLst>
              </a:tr>
              <a:tr h="292587">
                <a:tc gridSpan="2">
                  <a:txBody>
                    <a:bodyPr/>
                    <a:lstStyle/>
                    <a:p>
                      <a:pPr marL="0" algn="l" defTabSz="725139" rtl="0" eaLnBrk="1" latinLnBrk="0" hangingPunct="1"/>
                      <a:r>
                        <a:rPr lang="en-US" sz="1100" b="1" i="0" kern="1200" dirty="0">
                          <a:solidFill>
                            <a:schemeClr val="tx1"/>
                          </a:solidFill>
                          <a:latin typeface="Arial" panose="020B0604020202020204" pitchFamily="34" charset="0"/>
                          <a:ea typeface="+mn-ea"/>
                          <a:cs typeface="Arial" panose="020B0604020202020204" pitchFamily="34" charset="0"/>
                        </a:rPr>
                        <a:t>Demo components</a:t>
                      </a:r>
                    </a:p>
                  </a:txBody>
                  <a:tcPr anchor="ctr">
                    <a:lnT w="3175" cap="flat" cmpd="sng" algn="ctr">
                      <a:solidFill>
                        <a:schemeClr val="tx1"/>
                      </a:solidFill>
                      <a:prstDash val="solid"/>
                      <a:round/>
                      <a:headEnd type="none" w="med" len="med"/>
                      <a:tailEnd type="none" w="med" len="med"/>
                    </a:lnT>
                  </a:tcPr>
                </a:tc>
                <a:tc hMerge="1">
                  <a:txBody>
                    <a:bodyPr/>
                    <a:lstStyle/>
                    <a:p>
                      <a:endParaRPr lang="en-US" sz="1200" dirty="0">
                        <a:solidFill>
                          <a:schemeClr val="tx1"/>
                        </a:solidFill>
                      </a:endParaRP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22663667"/>
                  </a:ext>
                </a:extLst>
              </a:tr>
            </a:tbl>
          </a:graphicData>
        </a:graphic>
      </p:graphicFrame>
      <p:sp>
        <p:nvSpPr>
          <p:cNvPr id="2" name="Title 1">
            <a:extLst>
              <a:ext uri="{FF2B5EF4-FFF2-40B4-BE49-F238E27FC236}">
                <a16:creationId xmlns:a16="http://schemas.microsoft.com/office/drawing/2014/main" id="{F3C6CA3C-B257-FA45-BDDC-DD0682655A30}"/>
              </a:ext>
            </a:extLst>
          </p:cNvPr>
          <p:cNvSpPr>
            <a:spLocks noGrp="1"/>
          </p:cNvSpPr>
          <p:nvPr>
            <p:ph type="title"/>
          </p:nvPr>
        </p:nvSpPr>
        <p:spPr>
          <a:xfrm>
            <a:off x="210311" y="201168"/>
            <a:ext cx="5729571" cy="407442"/>
          </a:xfrm>
        </p:spPr>
        <p:txBody>
          <a:bodyPr/>
          <a:lstStyle/>
          <a:p>
            <a:r>
              <a:rPr lang="en-US" dirty="0">
                <a:latin typeface="Arial" panose="020B0604020202020204" pitchFamily="34" charset="0"/>
                <a:cs typeface="Arial" panose="020B0604020202020204" pitchFamily="34" charset="0"/>
              </a:rPr>
              <a:t>Demo overview</a:t>
            </a:r>
          </a:p>
        </p:txBody>
      </p:sp>
      <p:sp>
        <p:nvSpPr>
          <p:cNvPr id="4" name="TextBox 3">
            <a:extLst>
              <a:ext uri="{FF2B5EF4-FFF2-40B4-BE49-F238E27FC236}">
                <a16:creationId xmlns:a16="http://schemas.microsoft.com/office/drawing/2014/main" id="{950C2ADF-0A9C-374C-90E9-2A5628F1D410}"/>
              </a:ext>
            </a:extLst>
          </p:cNvPr>
          <p:cNvSpPr txBox="1"/>
          <p:nvPr/>
        </p:nvSpPr>
        <p:spPr>
          <a:xfrm>
            <a:off x="4343401" y="112971"/>
            <a:ext cx="4709807" cy="369332"/>
          </a:xfrm>
          <a:prstGeom prst="rect">
            <a:avLst/>
          </a:prstGeom>
          <a:noFill/>
          <a:ln w="25400">
            <a:solidFill>
              <a:srgbClr val="FF0000"/>
            </a:solidFill>
          </a:ln>
        </p:spPr>
        <p:txBody>
          <a:bodyPr wrap="square" lIns="91440" tIns="91440" rIns="91440" bIns="91440" rtlCol="0">
            <a:spAutoFit/>
          </a:bodyPr>
          <a:lstStyle/>
          <a:p>
            <a:pPr algn="ctr">
              <a:spcBef>
                <a:spcPts val="1100"/>
              </a:spcBef>
            </a:pPr>
            <a:r>
              <a:rPr lang="en-US" sz="1200" b="1" dirty="0">
                <a:solidFill>
                  <a:srgbClr val="FF0000"/>
                </a:solidFill>
                <a:latin typeface="Arial" panose="020B0604020202020204" pitchFamily="34" charset="0"/>
                <a:ea typeface="IBM Plex Sans" charset="0"/>
                <a:cs typeface="Arial" panose="020B0604020202020204" pitchFamily="34" charset="0"/>
              </a:rPr>
              <a:t>REMOVE THIS SLIDE BEFORE PRESENTING TO CUSTOMERS</a:t>
            </a:r>
          </a:p>
        </p:txBody>
      </p:sp>
      <p:grpSp>
        <p:nvGrpSpPr>
          <p:cNvPr id="6" name="Group 5">
            <a:extLst>
              <a:ext uri="{FF2B5EF4-FFF2-40B4-BE49-F238E27FC236}">
                <a16:creationId xmlns:a16="http://schemas.microsoft.com/office/drawing/2014/main" id="{8911B0BC-846A-CF76-8719-D8EBC5B464D8}"/>
              </a:ext>
            </a:extLst>
          </p:cNvPr>
          <p:cNvGrpSpPr/>
          <p:nvPr/>
        </p:nvGrpSpPr>
        <p:grpSpPr>
          <a:xfrm>
            <a:off x="2186102" y="3154995"/>
            <a:ext cx="6370069" cy="1890132"/>
            <a:chOff x="2186102" y="3095523"/>
            <a:chExt cx="6370069" cy="1890132"/>
          </a:xfrm>
        </p:grpSpPr>
        <p:sp>
          <p:nvSpPr>
            <p:cNvPr id="43" name="Rectangle 4">
              <a:extLst>
                <a:ext uri="{FF2B5EF4-FFF2-40B4-BE49-F238E27FC236}">
                  <a16:creationId xmlns:a16="http://schemas.microsoft.com/office/drawing/2014/main" id="{31E2B359-CCFD-6E37-F456-87709FF60049}"/>
                </a:ext>
                <a:ext uri="{C183D7F6-B498-43B3-948B-1728B52AA6E4}">
                  <adec:decorative xmlns:adec="http://schemas.microsoft.com/office/drawing/2017/decorative" val="1"/>
                </a:ext>
              </a:extLst>
            </p:cNvPr>
            <p:cNvSpPr>
              <a:spLocks noChangeArrowheads="1"/>
            </p:cNvSpPr>
            <p:nvPr>
              <p:custDataLst>
                <p:tags r:id="rId1"/>
              </p:custDataLst>
            </p:nvPr>
          </p:nvSpPr>
          <p:spPr bwMode="auto">
            <a:xfrm>
              <a:off x="2186103" y="3319357"/>
              <a:ext cx="6370068" cy="1666298"/>
            </a:xfrm>
            <a:prstGeom prst="rect">
              <a:avLst/>
            </a:prstGeom>
            <a:solidFill>
              <a:schemeClr val="accent3"/>
            </a:solidFill>
            <a:ln w="9525">
              <a:noFill/>
              <a:miter lim="800000"/>
              <a:headEnd/>
              <a:tailEnd/>
            </a:ln>
          </p:spPr>
          <p:txBody>
            <a:bodyPr wrap="none" lIns="91440" anchor="t"/>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1200" b="1" kern="0" dirty="0">
                <a:latin typeface="+mn-lt"/>
                <a:ea typeface="+mn-ea"/>
              </a:endParaRPr>
            </a:p>
          </p:txBody>
        </p:sp>
        <p:sp>
          <p:nvSpPr>
            <p:cNvPr id="33" name="TextBox 32">
              <a:extLst>
                <a:ext uri="{FF2B5EF4-FFF2-40B4-BE49-F238E27FC236}">
                  <a16:creationId xmlns:a16="http://schemas.microsoft.com/office/drawing/2014/main" id="{E92854BF-A27F-4650-23BE-B54BB40A4318}"/>
                </a:ext>
              </a:extLst>
            </p:cNvPr>
            <p:cNvSpPr txBox="1"/>
            <p:nvPr/>
          </p:nvSpPr>
          <p:spPr>
            <a:xfrm>
              <a:off x="2186102" y="3095523"/>
              <a:ext cx="6370067" cy="215444"/>
            </a:xfrm>
            <a:prstGeom prst="rect">
              <a:avLst/>
            </a:prstGeom>
            <a:noFill/>
          </p:spPr>
          <p:txBody>
            <a:bodyPr wrap="square">
              <a:spAutoFit/>
            </a:bodyPr>
            <a:lstStyle/>
            <a:p>
              <a:pPr marL="0" lvl="1" algn="ctr" defTabSz="914400" fontAlgn="base">
                <a:spcBef>
                  <a:spcPts val="1100"/>
                </a:spcBef>
                <a:spcAft>
                  <a:spcPct val="0"/>
                </a:spcAft>
                <a:buClr>
                  <a:schemeClr val="bg1"/>
                </a:buClr>
                <a:buSzPct val="100000"/>
              </a:pPr>
              <a:r>
                <a:rPr lang="en-US" sz="800" b="1" kern="0" dirty="0">
                  <a:latin typeface="Arial" panose="020B0604020202020204" pitchFamily="34" charset="0"/>
                  <a:cs typeface="Arial" panose="020B0604020202020204" pitchFamily="34" charset="0"/>
                </a:rPr>
                <a:t>IBM TechZone-provided environment</a:t>
              </a:r>
            </a:p>
          </p:txBody>
        </p:sp>
        <p:grpSp>
          <p:nvGrpSpPr>
            <p:cNvPr id="5" name="Group 4">
              <a:extLst>
                <a:ext uri="{FF2B5EF4-FFF2-40B4-BE49-F238E27FC236}">
                  <a16:creationId xmlns:a16="http://schemas.microsoft.com/office/drawing/2014/main" id="{B75127C3-EFCD-829B-F38B-C868C2BBDB8F}"/>
                </a:ext>
              </a:extLst>
            </p:cNvPr>
            <p:cNvGrpSpPr/>
            <p:nvPr/>
          </p:nvGrpSpPr>
          <p:grpSpPr>
            <a:xfrm>
              <a:off x="2311710" y="3438512"/>
              <a:ext cx="6118854" cy="1442173"/>
              <a:chOff x="2302945" y="3315143"/>
              <a:chExt cx="6118854" cy="1442173"/>
            </a:xfrm>
          </p:grpSpPr>
          <p:sp>
            <p:nvSpPr>
              <p:cNvPr id="25" name="Rectangle 4">
                <a:extLst>
                  <a:ext uri="{FF2B5EF4-FFF2-40B4-BE49-F238E27FC236}">
                    <a16:creationId xmlns:a16="http://schemas.microsoft.com/office/drawing/2014/main" id="{0FE8602A-2A1F-F28E-8853-6D934BD8F933}"/>
                  </a:ext>
                  <a:ext uri="{C183D7F6-B498-43B3-948B-1728B52AA6E4}">
                    <adec:decorative xmlns:adec="http://schemas.microsoft.com/office/drawing/2017/decorative" val="1"/>
                  </a:ext>
                </a:extLst>
              </p:cNvPr>
              <p:cNvSpPr>
                <a:spLocks noChangeArrowheads="1"/>
              </p:cNvSpPr>
              <p:nvPr>
                <p:custDataLst>
                  <p:tags r:id="rId2"/>
                </p:custDataLst>
              </p:nvPr>
            </p:nvSpPr>
            <p:spPr bwMode="auto">
              <a:xfrm>
                <a:off x="2302945" y="3320000"/>
                <a:ext cx="1221193" cy="1437316"/>
              </a:xfrm>
              <a:prstGeom prst="rect">
                <a:avLst/>
              </a:prstGeom>
              <a:solidFill>
                <a:schemeClr val="accent5"/>
              </a:solidFill>
              <a:ln w="9525">
                <a:noFill/>
                <a:miter lim="800000"/>
                <a:headEnd/>
                <a:tailEnd/>
              </a:ln>
            </p:spPr>
            <p:txBody>
              <a:bodyPr wrap="square" lIns="36000" tIns="36000" rIns="36000" bIns="36000" anchor="b"/>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800" kern="0" dirty="0">
                  <a:latin typeface="Arial" panose="020B0604020202020204" pitchFamily="34" charset="0"/>
                  <a:ea typeface="+mn-ea"/>
                  <a:cs typeface="Arial" panose="020B0604020202020204" pitchFamily="34" charset="0"/>
                </a:endParaRPr>
              </a:p>
            </p:txBody>
          </p:sp>
          <p:sp>
            <p:nvSpPr>
              <p:cNvPr id="23" name="Rectangle 4">
                <a:extLst>
                  <a:ext uri="{FF2B5EF4-FFF2-40B4-BE49-F238E27FC236}">
                    <a16:creationId xmlns:a16="http://schemas.microsoft.com/office/drawing/2014/main" id="{1FF10553-0B54-C205-488E-2B02FF414905}"/>
                  </a:ext>
                  <a:ext uri="{C183D7F6-B498-43B3-948B-1728B52AA6E4}">
                    <adec:decorative xmlns:adec="http://schemas.microsoft.com/office/drawing/2017/decorative" val="1"/>
                  </a:ext>
                </a:extLst>
              </p:cNvPr>
              <p:cNvSpPr>
                <a:spLocks noChangeArrowheads="1"/>
              </p:cNvSpPr>
              <p:nvPr>
                <p:custDataLst>
                  <p:tags r:id="rId3"/>
                </p:custDataLst>
              </p:nvPr>
            </p:nvSpPr>
            <p:spPr bwMode="auto">
              <a:xfrm>
                <a:off x="3616829" y="3315143"/>
                <a:ext cx="4804970" cy="1437316"/>
              </a:xfrm>
              <a:prstGeom prst="rect">
                <a:avLst/>
              </a:prstGeom>
              <a:solidFill>
                <a:schemeClr val="accent5"/>
              </a:solidFill>
              <a:ln w="9525">
                <a:noFill/>
                <a:miter lim="800000"/>
                <a:headEnd/>
                <a:tailEnd/>
              </a:ln>
            </p:spPr>
            <p:txBody>
              <a:bodyPr wrap="none" lIns="91440" anchor="t"/>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1200" b="1" kern="0" dirty="0">
                  <a:latin typeface="+mn-lt"/>
                  <a:ea typeface="+mn-ea"/>
                </a:endParaRPr>
              </a:p>
            </p:txBody>
          </p:sp>
          <p:sp>
            <p:nvSpPr>
              <p:cNvPr id="24" name="TextBox 23">
                <a:extLst>
                  <a:ext uri="{FF2B5EF4-FFF2-40B4-BE49-F238E27FC236}">
                    <a16:creationId xmlns:a16="http://schemas.microsoft.com/office/drawing/2014/main" id="{F9F0977C-1FB9-96DE-A053-C19D82AF1D19}"/>
                  </a:ext>
                </a:extLst>
              </p:cNvPr>
              <p:cNvSpPr txBox="1"/>
              <p:nvPr/>
            </p:nvSpPr>
            <p:spPr>
              <a:xfrm>
                <a:off x="3616830" y="4537015"/>
                <a:ext cx="4804968" cy="215444"/>
              </a:xfrm>
              <a:prstGeom prst="rect">
                <a:avLst/>
              </a:prstGeom>
              <a:noFill/>
            </p:spPr>
            <p:txBody>
              <a:bodyPr wrap="square" anchor="ctr">
                <a:spAutoFit/>
              </a:bodyPr>
              <a:lstStyle/>
              <a:p>
                <a:pPr marL="0" lvl="1" indent="0" algn="ctr" defTabSz="914400" fontAlgn="base">
                  <a:spcBef>
                    <a:spcPts val="1100"/>
                  </a:spcBef>
                  <a:spcAft>
                    <a:spcPct val="0"/>
                  </a:spcAft>
                  <a:buClr>
                    <a:schemeClr val="bg1"/>
                  </a:buClr>
                  <a:buSzPct val="100000"/>
                </a:pPr>
                <a:r>
                  <a:rPr lang="en-US" sz="800" kern="0" dirty="0">
                    <a:latin typeface="Arial" panose="020B0604020202020204" pitchFamily="34" charset="0"/>
                    <a:cs typeface="Arial" panose="020B0604020202020204" pitchFamily="34" charset="0"/>
                  </a:rPr>
                  <a:t>Cloud Pak for Integration</a:t>
                </a:r>
              </a:p>
            </p:txBody>
          </p:sp>
          <p:grpSp>
            <p:nvGrpSpPr>
              <p:cNvPr id="3" name="Group 2">
                <a:extLst>
                  <a:ext uri="{FF2B5EF4-FFF2-40B4-BE49-F238E27FC236}">
                    <a16:creationId xmlns:a16="http://schemas.microsoft.com/office/drawing/2014/main" id="{75DD19AA-6302-CA4A-FFBC-71B0AD9B51ED}"/>
                  </a:ext>
                </a:extLst>
              </p:cNvPr>
              <p:cNvGrpSpPr/>
              <p:nvPr/>
            </p:nvGrpSpPr>
            <p:grpSpPr>
              <a:xfrm>
                <a:off x="3737686" y="3437923"/>
                <a:ext cx="4563257" cy="1095380"/>
                <a:chOff x="3776230" y="5025858"/>
                <a:chExt cx="4563257" cy="1095380"/>
              </a:xfrm>
            </p:grpSpPr>
            <p:sp>
              <p:nvSpPr>
                <p:cNvPr id="28" name="Rectangle 3">
                  <a:extLst>
                    <a:ext uri="{FF2B5EF4-FFF2-40B4-BE49-F238E27FC236}">
                      <a16:creationId xmlns:a16="http://schemas.microsoft.com/office/drawing/2014/main" id="{1EB36A73-81FC-9890-BFB7-E67BA541DD83}"/>
                    </a:ext>
                    <a:ext uri="{C183D7F6-B498-43B3-948B-1728B52AA6E4}">
                      <adec:decorative xmlns:adec="http://schemas.microsoft.com/office/drawing/2017/decorative" val="1"/>
                    </a:ext>
                  </a:extLst>
                </p:cNvPr>
                <p:cNvSpPr>
                  <a:spLocks noChangeArrowheads="1"/>
                </p:cNvSpPr>
                <p:nvPr>
                  <p:custDataLst>
                    <p:tags r:id="rId6"/>
                  </p:custDataLst>
                </p:nvPr>
              </p:nvSpPr>
              <p:spPr bwMode="auto">
                <a:xfrm>
                  <a:off x="5875848" y="5030529"/>
                  <a:ext cx="2463639" cy="1090709"/>
                </a:xfrm>
                <a:prstGeom prst="rect">
                  <a:avLst/>
                </a:prstGeom>
                <a:solidFill>
                  <a:schemeClr val="accent2"/>
                </a:solidFill>
                <a:ln>
                  <a:noFill/>
                </a:ln>
              </p:spPr>
              <p:txBody>
                <a:bodyPr wrap="square" anchor="t"/>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br>
                    <a:rPr lang="en-US" sz="800" kern="0" dirty="0">
                      <a:solidFill>
                        <a:schemeClr val="bg1"/>
                      </a:solidFill>
                      <a:latin typeface="Arial" panose="020B0604020202020204" pitchFamily="34" charset="0"/>
                      <a:cs typeface="Arial" panose="020B0604020202020204" pitchFamily="34" charset="0"/>
                    </a:rPr>
                  </a:br>
                  <a:r>
                    <a:rPr lang="en-US" sz="800" b="1" kern="0" dirty="0">
                      <a:solidFill>
                        <a:schemeClr val="bg1"/>
                      </a:solidFill>
                      <a:latin typeface="Arial" panose="020B0604020202020204" pitchFamily="34" charset="0"/>
                      <a:cs typeface="Arial" panose="020B0604020202020204" pitchFamily="34" charset="0"/>
                    </a:rPr>
                    <a:t>API management</a:t>
                  </a:r>
                </a:p>
              </p:txBody>
            </p:sp>
            <p:grpSp>
              <p:nvGrpSpPr>
                <p:cNvPr id="29" name="Group 28">
                  <a:extLst>
                    <a:ext uri="{FF2B5EF4-FFF2-40B4-BE49-F238E27FC236}">
                      <a16:creationId xmlns:a16="http://schemas.microsoft.com/office/drawing/2014/main" id="{46CCC67C-72D6-24AC-7857-A23151ED5D13}"/>
                    </a:ext>
                  </a:extLst>
                </p:cNvPr>
                <p:cNvGrpSpPr/>
                <p:nvPr/>
              </p:nvGrpSpPr>
              <p:grpSpPr>
                <a:xfrm>
                  <a:off x="5983098" y="5574096"/>
                  <a:ext cx="2249138" cy="374908"/>
                  <a:chOff x="2607288" y="4000896"/>
                  <a:chExt cx="2249138" cy="374908"/>
                </a:xfrm>
              </p:grpSpPr>
              <p:sp>
                <p:nvSpPr>
                  <p:cNvPr id="30" name="Rectangle 3">
                    <a:extLst>
                      <a:ext uri="{FF2B5EF4-FFF2-40B4-BE49-F238E27FC236}">
                        <a16:creationId xmlns:a16="http://schemas.microsoft.com/office/drawing/2014/main" id="{207FF251-65DC-B795-6347-0B0CDC3A3E87}"/>
                      </a:ext>
                      <a:ext uri="{C183D7F6-B498-43B3-948B-1728B52AA6E4}">
                        <adec:decorative xmlns:adec="http://schemas.microsoft.com/office/drawing/2017/decorative" val="1"/>
                      </a:ext>
                    </a:extLst>
                  </p:cNvPr>
                  <p:cNvSpPr>
                    <a:spLocks noChangeArrowheads="1"/>
                  </p:cNvSpPr>
                  <p:nvPr>
                    <p:custDataLst>
                      <p:tags r:id="rId11"/>
                    </p:custDataLst>
                  </p:nvPr>
                </p:nvSpPr>
                <p:spPr bwMode="auto">
                  <a:xfrm>
                    <a:off x="4143810" y="4000896"/>
                    <a:ext cx="712616" cy="374904"/>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800" kern="0" dirty="0">
                        <a:solidFill>
                          <a:schemeClr val="bg1"/>
                        </a:solidFill>
                        <a:latin typeface="Arial" panose="020B0604020202020204" pitchFamily="34" charset="0"/>
                        <a:cs typeface="Arial" panose="020B0604020202020204" pitchFamily="34" charset="0"/>
                      </a:rPr>
                      <a:t>Developer portal</a:t>
                    </a:r>
                  </a:p>
                </p:txBody>
              </p:sp>
              <p:sp>
                <p:nvSpPr>
                  <p:cNvPr id="31" name="Rectangle 3">
                    <a:extLst>
                      <a:ext uri="{FF2B5EF4-FFF2-40B4-BE49-F238E27FC236}">
                        <a16:creationId xmlns:a16="http://schemas.microsoft.com/office/drawing/2014/main" id="{FAE36EF9-146C-7E22-70A1-B8A74913DDA2}"/>
                      </a:ext>
                      <a:ext uri="{C183D7F6-B498-43B3-948B-1728B52AA6E4}">
                        <adec:decorative xmlns:adec="http://schemas.microsoft.com/office/drawing/2017/decorative" val="1"/>
                      </a:ext>
                    </a:extLst>
                  </p:cNvPr>
                  <p:cNvSpPr>
                    <a:spLocks noChangeArrowheads="1"/>
                  </p:cNvSpPr>
                  <p:nvPr>
                    <p:custDataLst>
                      <p:tags r:id="rId12"/>
                    </p:custDataLst>
                  </p:nvPr>
                </p:nvSpPr>
                <p:spPr bwMode="auto">
                  <a:xfrm>
                    <a:off x="2607288" y="4000900"/>
                    <a:ext cx="712616" cy="374900"/>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800" kern="0" dirty="0">
                        <a:solidFill>
                          <a:schemeClr val="bg1"/>
                        </a:solidFill>
                        <a:latin typeface="Arial" panose="020B0604020202020204" pitchFamily="34" charset="0"/>
                        <a:cs typeface="Arial" panose="020B0604020202020204" pitchFamily="34" charset="0"/>
                      </a:rPr>
                      <a:t>API gateway</a:t>
                    </a:r>
                  </a:p>
                </p:txBody>
              </p:sp>
              <p:sp>
                <p:nvSpPr>
                  <p:cNvPr id="32" name="Rectangle 3">
                    <a:extLst>
                      <a:ext uri="{FF2B5EF4-FFF2-40B4-BE49-F238E27FC236}">
                        <a16:creationId xmlns:a16="http://schemas.microsoft.com/office/drawing/2014/main" id="{71CFADE5-8050-DDB1-5F93-C54C759DBC46}"/>
                      </a:ext>
                      <a:ext uri="{C183D7F6-B498-43B3-948B-1728B52AA6E4}">
                        <adec:decorative xmlns:adec="http://schemas.microsoft.com/office/drawing/2017/decorative" val="1"/>
                      </a:ext>
                    </a:extLst>
                  </p:cNvPr>
                  <p:cNvSpPr>
                    <a:spLocks noChangeArrowheads="1"/>
                  </p:cNvSpPr>
                  <p:nvPr>
                    <p:custDataLst>
                      <p:tags r:id="rId13"/>
                    </p:custDataLst>
                  </p:nvPr>
                </p:nvSpPr>
                <p:spPr bwMode="auto">
                  <a:xfrm>
                    <a:off x="3375549" y="4000904"/>
                    <a:ext cx="712616" cy="374900"/>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800" kern="0" dirty="0">
                        <a:solidFill>
                          <a:schemeClr val="bg1"/>
                        </a:solidFill>
                        <a:latin typeface="Arial" panose="020B0604020202020204" pitchFamily="34" charset="0"/>
                        <a:cs typeface="Arial" panose="020B0604020202020204" pitchFamily="34" charset="0"/>
                      </a:rPr>
                      <a:t>API authoring</a:t>
                    </a:r>
                  </a:p>
                </p:txBody>
              </p:sp>
            </p:grpSp>
            <p:sp>
              <p:nvSpPr>
                <p:cNvPr id="34" name="Rectangle 3">
                  <a:extLst>
                    <a:ext uri="{FF2B5EF4-FFF2-40B4-BE49-F238E27FC236}">
                      <a16:creationId xmlns:a16="http://schemas.microsoft.com/office/drawing/2014/main" id="{90DE26D3-D370-1330-69ED-D351F4D140EA}"/>
                    </a:ext>
                    <a:ext uri="{C183D7F6-B498-43B3-948B-1728B52AA6E4}">
                      <adec:decorative xmlns:adec="http://schemas.microsoft.com/office/drawing/2017/decorative" val="1"/>
                    </a:ext>
                  </a:extLst>
                </p:cNvPr>
                <p:cNvSpPr>
                  <a:spLocks noChangeArrowheads="1"/>
                </p:cNvSpPr>
                <p:nvPr>
                  <p:custDataLst>
                    <p:tags r:id="rId7"/>
                  </p:custDataLst>
                </p:nvPr>
              </p:nvSpPr>
              <p:spPr bwMode="auto">
                <a:xfrm>
                  <a:off x="4829168" y="5026232"/>
                  <a:ext cx="974651" cy="1095006"/>
                </a:xfrm>
                <a:prstGeom prst="rect">
                  <a:avLst/>
                </a:prstGeom>
                <a:solidFill>
                  <a:schemeClr val="accent2"/>
                </a:solidFill>
                <a:ln>
                  <a:noFill/>
                </a:ln>
              </p:spPr>
              <p:txBody>
                <a:bodyPr wrap="square" anchor="t"/>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br>
                    <a:rPr lang="en-US" sz="800" kern="0" dirty="0">
                      <a:solidFill>
                        <a:schemeClr val="bg1"/>
                      </a:solidFill>
                      <a:latin typeface="Arial" panose="020B0604020202020204" pitchFamily="34" charset="0"/>
                      <a:cs typeface="Arial" panose="020B0604020202020204" pitchFamily="34" charset="0"/>
                    </a:rPr>
                  </a:br>
                  <a:r>
                    <a:rPr lang="en-US" sz="800" b="1" kern="0" dirty="0">
                      <a:solidFill>
                        <a:schemeClr val="bg1"/>
                      </a:solidFill>
                      <a:latin typeface="Arial" panose="020B0604020202020204" pitchFamily="34" charset="0"/>
                      <a:cs typeface="Arial" panose="020B0604020202020204" pitchFamily="34" charset="0"/>
                    </a:rPr>
                    <a:t>Messaging</a:t>
                  </a:r>
                </a:p>
              </p:txBody>
            </p:sp>
            <p:sp>
              <p:nvSpPr>
                <p:cNvPr id="35" name="Rectangle 3">
                  <a:extLst>
                    <a:ext uri="{FF2B5EF4-FFF2-40B4-BE49-F238E27FC236}">
                      <a16:creationId xmlns:a16="http://schemas.microsoft.com/office/drawing/2014/main" id="{9694E481-6407-E450-F5F0-1FEA64E8AAAF}"/>
                    </a:ext>
                    <a:ext uri="{C183D7F6-B498-43B3-948B-1728B52AA6E4}">
                      <adec:decorative xmlns:adec="http://schemas.microsoft.com/office/drawing/2017/decorative" val="1"/>
                    </a:ext>
                  </a:extLst>
                </p:cNvPr>
                <p:cNvSpPr>
                  <a:spLocks noChangeArrowheads="1"/>
                </p:cNvSpPr>
                <p:nvPr>
                  <p:custDataLst>
                    <p:tags r:id="rId8"/>
                  </p:custDataLst>
                </p:nvPr>
              </p:nvSpPr>
              <p:spPr bwMode="auto">
                <a:xfrm>
                  <a:off x="4921859" y="5568663"/>
                  <a:ext cx="789267" cy="374900"/>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800" kern="0" dirty="0">
                      <a:solidFill>
                        <a:schemeClr val="bg1"/>
                      </a:solidFill>
                      <a:latin typeface="Arial" panose="020B0604020202020204" pitchFamily="34" charset="0"/>
                      <a:cs typeface="Arial" panose="020B0604020202020204" pitchFamily="34" charset="0"/>
                    </a:rPr>
                    <a:t>Queue management</a:t>
                  </a:r>
                </a:p>
              </p:txBody>
            </p:sp>
            <p:sp>
              <p:nvSpPr>
                <p:cNvPr id="36" name="Rectangle 3">
                  <a:extLst>
                    <a:ext uri="{FF2B5EF4-FFF2-40B4-BE49-F238E27FC236}">
                      <a16:creationId xmlns:a16="http://schemas.microsoft.com/office/drawing/2014/main" id="{067E8D39-A596-EE10-FCEA-A93ABBCF99B6}"/>
                    </a:ext>
                    <a:ext uri="{C183D7F6-B498-43B3-948B-1728B52AA6E4}">
                      <adec:decorative xmlns:adec="http://schemas.microsoft.com/office/drawing/2017/decorative" val="1"/>
                    </a:ext>
                  </a:extLst>
                </p:cNvPr>
                <p:cNvSpPr>
                  <a:spLocks noChangeArrowheads="1"/>
                </p:cNvSpPr>
                <p:nvPr>
                  <p:custDataLst>
                    <p:tags r:id="rId9"/>
                  </p:custDataLst>
                </p:nvPr>
              </p:nvSpPr>
              <p:spPr bwMode="auto">
                <a:xfrm>
                  <a:off x="3776230" y="5025858"/>
                  <a:ext cx="974651" cy="1095380"/>
                </a:xfrm>
                <a:prstGeom prst="rect">
                  <a:avLst/>
                </a:prstGeom>
                <a:solidFill>
                  <a:schemeClr val="accent2"/>
                </a:solidFill>
                <a:ln>
                  <a:noFill/>
                </a:ln>
              </p:spPr>
              <p:txBody>
                <a:bodyPr wrap="square" anchor="t"/>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br>
                    <a:rPr lang="en-US" sz="800" kern="0" dirty="0">
                      <a:solidFill>
                        <a:schemeClr val="bg1"/>
                      </a:solidFill>
                      <a:latin typeface="Arial" panose="020B0604020202020204" pitchFamily="34" charset="0"/>
                      <a:cs typeface="Arial" panose="020B0604020202020204" pitchFamily="34" charset="0"/>
                    </a:rPr>
                  </a:br>
                  <a:r>
                    <a:rPr lang="en-US" sz="800" b="1" kern="0" dirty="0">
                      <a:solidFill>
                        <a:schemeClr val="bg1"/>
                      </a:solidFill>
                      <a:latin typeface="Arial" panose="020B0604020202020204" pitchFamily="34" charset="0"/>
                      <a:cs typeface="Arial" panose="020B0604020202020204" pitchFamily="34" charset="0"/>
                    </a:rPr>
                    <a:t>Application integration</a:t>
                  </a:r>
                </a:p>
              </p:txBody>
            </p:sp>
            <p:sp>
              <p:nvSpPr>
                <p:cNvPr id="37" name="Rectangle 3">
                  <a:extLst>
                    <a:ext uri="{FF2B5EF4-FFF2-40B4-BE49-F238E27FC236}">
                      <a16:creationId xmlns:a16="http://schemas.microsoft.com/office/drawing/2014/main" id="{6E1A5E46-486D-ECC4-981F-0723CF7BC256}"/>
                    </a:ext>
                    <a:ext uri="{C183D7F6-B498-43B3-948B-1728B52AA6E4}">
                      <adec:decorative xmlns:adec="http://schemas.microsoft.com/office/drawing/2017/decorative" val="1"/>
                    </a:ext>
                  </a:extLst>
                </p:cNvPr>
                <p:cNvSpPr>
                  <a:spLocks noChangeArrowheads="1"/>
                </p:cNvSpPr>
                <p:nvPr>
                  <p:custDataLst>
                    <p:tags r:id="rId10"/>
                  </p:custDataLst>
                </p:nvPr>
              </p:nvSpPr>
              <p:spPr bwMode="auto">
                <a:xfrm>
                  <a:off x="3868921" y="5568289"/>
                  <a:ext cx="789267" cy="374900"/>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800" kern="0" dirty="0">
                      <a:solidFill>
                        <a:schemeClr val="bg1"/>
                      </a:solidFill>
                      <a:latin typeface="Arial" panose="020B0604020202020204" pitchFamily="34" charset="0"/>
                      <a:cs typeface="Arial" panose="020B0604020202020204" pitchFamily="34" charset="0"/>
                    </a:rPr>
                    <a:t>Integration runtime</a:t>
                  </a:r>
                </a:p>
              </p:txBody>
            </p:sp>
          </p:grpSp>
          <p:grpSp>
            <p:nvGrpSpPr>
              <p:cNvPr id="7" name="Group 6">
                <a:extLst>
                  <a:ext uri="{FF2B5EF4-FFF2-40B4-BE49-F238E27FC236}">
                    <a16:creationId xmlns:a16="http://schemas.microsoft.com/office/drawing/2014/main" id="{B996F155-D6EB-2361-BC11-AA5EB5D636C7}"/>
                  </a:ext>
                </a:extLst>
              </p:cNvPr>
              <p:cNvGrpSpPr/>
              <p:nvPr/>
            </p:nvGrpSpPr>
            <p:grpSpPr>
              <a:xfrm>
                <a:off x="2426216" y="3437708"/>
                <a:ext cx="974651" cy="1095006"/>
                <a:chOff x="2154854" y="3251425"/>
                <a:chExt cx="974651" cy="1095006"/>
              </a:xfrm>
            </p:grpSpPr>
            <p:sp>
              <p:nvSpPr>
                <p:cNvPr id="38" name="Rectangle 3">
                  <a:extLst>
                    <a:ext uri="{FF2B5EF4-FFF2-40B4-BE49-F238E27FC236}">
                      <a16:creationId xmlns:a16="http://schemas.microsoft.com/office/drawing/2014/main" id="{E8CD72F8-B385-1F83-A235-51522D4582FF}"/>
                    </a:ext>
                    <a:ext uri="{C183D7F6-B498-43B3-948B-1728B52AA6E4}">
                      <adec:decorative xmlns:adec="http://schemas.microsoft.com/office/drawing/2017/decorative" val="1"/>
                    </a:ext>
                  </a:extLst>
                </p:cNvPr>
                <p:cNvSpPr>
                  <a:spLocks noChangeArrowheads="1"/>
                </p:cNvSpPr>
                <p:nvPr>
                  <p:custDataLst>
                    <p:tags r:id="rId4"/>
                  </p:custDataLst>
                </p:nvPr>
              </p:nvSpPr>
              <p:spPr bwMode="auto">
                <a:xfrm>
                  <a:off x="2154854" y="3251425"/>
                  <a:ext cx="974651" cy="1095006"/>
                </a:xfrm>
                <a:prstGeom prst="rect">
                  <a:avLst/>
                </a:prstGeom>
                <a:solidFill>
                  <a:schemeClr val="accent2"/>
                </a:solidFill>
                <a:ln>
                  <a:noFill/>
                </a:ln>
              </p:spPr>
              <p:txBody>
                <a:bodyPr wrap="square" anchor="t"/>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br>
                    <a:rPr lang="en-US" sz="800" kern="0" dirty="0">
                      <a:solidFill>
                        <a:schemeClr val="bg1"/>
                      </a:solidFill>
                      <a:latin typeface="Arial" panose="020B0604020202020204" pitchFamily="34" charset="0"/>
                      <a:cs typeface="Arial" panose="020B0604020202020204" pitchFamily="34" charset="0"/>
                    </a:rPr>
                  </a:br>
                  <a:r>
                    <a:rPr lang="en-US" sz="800" b="1" kern="0" dirty="0">
                      <a:solidFill>
                        <a:schemeClr val="bg1"/>
                      </a:solidFill>
                      <a:latin typeface="Arial" panose="020B0604020202020204" pitchFamily="34" charset="0"/>
                      <a:cs typeface="Arial" panose="020B0604020202020204" pitchFamily="34" charset="0"/>
                    </a:rPr>
                    <a:t>CI / CD</a:t>
                  </a:r>
                </a:p>
              </p:txBody>
            </p:sp>
            <p:sp>
              <p:nvSpPr>
                <p:cNvPr id="39" name="Rectangle 3">
                  <a:extLst>
                    <a:ext uri="{FF2B5EF4-FFF2-40B4-BE49-F238E27FC236}">
                      <a16:creationId xmlns:a16="http://schemas.microsoft.com/office/drawing/2014/main" id="{B67BA7D5-FB9C-2718-18A0-EE342EAC15A8}"/>
                    </a:ext>
                    <a:ext uri="{C183D7F6-B498-43B3-948B-1728B52AA6E4}">
                      <adec:decorative xmlns:adec="http://schemas.microsoft.com/office/drawing/2017/decorative" val="1"/>
                    </a:ext>
                  </a:extLst>
                </p:cNvPr>
                <p:cNvSpPr>
                  <a:spLocks noChangeArrowheads="1"/>
                </p:cNvSpPr>
                <p:nvPr>
                  <p:custDataLst>
                    <p:tags r:id="rId5"/>
                  </p:custDataLst>
                </p:nvPr>
              </p:nvSpPr>
              <p:spPr bwMode="auto">
                <a:xfrm>
                  <a:off x="2247546" y="3793856"/>
                  <a:ext cx="789267" cy="374900"/>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800" kern="0" dirty="0">
                      <a:solidFill>
                        <a:schemeClr val="bg1"/>
                      </a:solidFill>
                      <a:latin typeface="Arial" panose="020B0604020202020204" pitchFamily="34" charset="0"/>
                      <a:cs typeface="Arial" panose="020B0604020202020204" pitchFamily="34" charset="0"/>
                    </a:rPr>
                    <a:t>Pipeline deployment</a:t>
                  </a:r>
                </a:p>
              </p:txBody>
            </p:sp>
          </p:grpSp>
          <p:sp>
            <p:nvSpPr>
              <p:cNvPr id="40" name="TextBox 39">
                <a:extLst>
                  <a:ext uri="{FF2B5EF4-FFF2-40B4-BE49-F238E27FC236}">
                    <a16:creationId xmlns:a16="http://schemas.microsoft.com/office/drawing/2014/main" id="{EEF95132-B7A5-1975-8445-A826D1474383}"/>
                  </a:ext>
                </a:extLst>
              </p:cNvPr>
              <p:cNvSpPr txBox="1"/>
              <p:nvPr/>
            </p:nvSpPr>
            <p:spPr>
              <a:xfrm>
                <a:off x="2302945" y="4541872"/>
                <a:ext cx="1221193" cy="215444"/>
              </a:xfrm>
              <a:prstGeom prst="rect">
                <a:avLst/>
              </a:prstGeom>
              <a:noFill/>
            </p:spPr>
            <p:txBody>
              <a:bodyPr wrap="square" anchor="ctr">
                <a:spAutoFit/>
              </a:bodyPr>
              <a:lstStyle/>
              <a:p>
                <a:pPr marL="0" lvl="1" indent="0" algn="ctr" defTabSz="914400" fontAlgn="base">
                  <a:spcBef>
                    <a:spcPts val="1100"/>
                  </a:spcBef>
                  <a:spcAft>
                    <a:spcPct val="0"/>
                  </a:spcAft>
                  <a:buClr>
                    <a:schemeClr val="bg1"/>
                  </a:buClr>
                  <a:buSzPct val="100000"/>
                </a:pPr>
                <a:r>
                  <a:rPr lang="en-US" sz="800" kern="0" dirty="0">
                    <a:latin typeface="Arial" panose="020B0604020202020204" pitchFamily="34" charset="0"/>
                    <a:cs typeface="Arial" panose="020B0604020202020204" pitchFamily="34" charset="0"/>
                  </a:rPr>
                  <a:t>OpenShift</a:t>
                </a:r>
              </a:p>
            </p:txBody>
          </p:sp>
        </p:grpSp>
      </p:grpSp>
      <p:sp>
        <p:nvSpPr>
          <p:cNvPr id="41" name="Footer Placeholder 2">
            <a:extLst>
              <a:ext uri="{FF2B5EF4-FFF2-40B4-BE49-F238E27FC236}">
                <a16:creationId xmlns:a16="http://schemas.microsoft.com/office/drawing/2014/main" id="{AA1EE518-406A-C611-2092-C06E6336E586}"/>
              </a:ext>
            </a:extLst>
          </p:cNvPr>
          <p:cNvSpPr>
            <a:spLocks noGrp="1"/>
          </p:cNvSpPr>
          <p:nvPr>
            <p:ph type="ftr" sz="quarter" idx="10"/>
          </p:nvPr>
        </p:nvSpPr>
        <p:spPr>
          <a:xfrm>
            <a:off x="228666" y="4800600"/>
            <a:ext cx="4114735" cy="166687"/>
          </a:xfrm>
        </p:spPr>
        <p:txBody>
          <a:bodyPr/>
          <a:lstStyle/>
          <a:p>
            <a:r>
              <a:rPr lang="en-US" dirty="0">
                <a:latin typeface="Arial" panose="020B0604020202020204" pitchFamily="34" charset="0"/>
                <a:cs typeface="Arial" panose="020B0604020202020204" pitchFamily="34" charset="0"/>
              </a:rPr>
              <a:t>© 2022 IBM Corporation</a:t>
            </a:r>
          </a:p>
        </p:txBody>
      </p:sp>
    </p:spTree>
    <p:extLst>
      <p:ext uri="{BB962C8B-B14F-4D97-AF65-F5344CB8AC3E}">
        <p14:creationId xmlns:p14="http://schemas.microsoft.com/office/powerpoint/2010/main" val="2405214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blur&#10;&#10;Description automatically generated">
            <a:extLst>
              <a:ext uri="{FF2B5EF4-FFF2-40B4-BE49-F238E27FC236}">
                <a16:creationId xmlns:a16="http://schemas.microsoft.com/office/drawing/2014/main" id="{5119700D-8893-9255-1272-336023CAA36E}"/>
              </a:ext>
            </a:extLst>
          </p:cNvPr>
          <p:cNvPicPr>
            <a:picLocks noChangeAspect="1"/>
          </p:cNvPicPr>
          <p:nvPr/>
        </p:nvPicPr>
        <p:blipFill>
          <a:blip r:embed="rId7">
            <a:alphaModFix/>
          </a:blip>
          <a:stretch>
            <a:fillRect/>
          </a:stretch>
        </p:blipFill>
        <p:spPr>
          <a:xfrm>
            <a:off x="-2" y="-19305"/>
            <a:ext cx="9144000" cy="5182110"/>
          </a:xfrm>
          <a:prstGeom prst="rect">
            <a:avLst/>
          </a:prstGeom>
        </p:spPr>
      </p:pic>
      <p:pic>
        <p:nvPicPr>
          <p:cNvPr id="32" name="Picture 31" descr="A close up of a wave&#10;&#10;Description automatically generated with low confidence">
            <a:extLst>
              <a:ext uri="{FF2B5EF4-FFF2-40B4-BE49-F238E27FC236}">
                <a16:creationId xmlns:a16="http://schemas.microsoft.com/office/drawing/2014/main" id="{9ADA9463-DCAB-F69E-56CD-7E1B6BB8652B}"/>
              </a:ext>
            </a:extLst>
          </p:cNvPr>
          <p:cNvPicPr>
            <a:picLocks noChangeAspect="1"/>
          </p:cNvPicPr>
          <p:nvPr/>
        </p:nvPicPr>
        <p:blipFill>
          <a:blip r:embed="rId8">
            <a:alphaModFix amt="24000"/>
          </a:blip>
          <a:stretch>
            <a:fillRect/>
          </a:stretch>
        </p:blipFill>
        <p:spPr>
          <a:xfrm>
            <a:off x="-1" y="-19306"/>
            <a:ext cx="9144000" cy="5162805"/>
          </a:xfrm>
          <a:prstGeom prst="rect">
            <a:avLst/>
          </a:prstGeom>
        </p:spPr>
      </p:pic>
      <p:sp>
        <p:nvSpPr>
          <p:cNvPr id="3" name="Footer Placeholder 2">
            <a:extLst>
              <a:ext uri="{FF2B5EF4-FFF2-40B4-BE49-F238E27FC236}">
                <a16:creationId xmlns:a16="http://schemas.microsoft.com/office/drawing/2014/main" id="{BC4A17FE-E30C-884E-8600-EBD9A3446D50}"/>
              </a:ext>
            </a:extLst>
          </p:cNvPr>
          <p:cNvSpPr>
            <a:spLocks noGrp="1"/>
          </p:cNvSpPr>
          <p:nvPr>
            <p:ph type="ftr" sz="quarter" idx="10"/>
          </p:nvPr>
        </p:nvSpPr>
        <p:spPr/>
        <p:txBody>
          <a:bodyPr/>
          <a:lstStyle/>
          <a:p>
            <a:r>
              <a:rPr lang="en-US" dirty="0">
                <a:solidFill>
                  <a:schemeClr val="bg1"/>
                </a:solidFill>
                <a:latin typeface="Arial" panose="020B0604020202020204" pitchFamily="34" charset="0"/>
                <a:cs typeface="Arial" panose="020B0604020202020204" pitchFamily="34" charset="0"/>
              </a:rPr>
              <a:t>© 2022 IBM Corporation</a:t>
            </a:r>
          </a:p>
        </p:txBody>
      </p:sp>
      <p:sp>
        <p:nvSpPr>
          <p:cNvPr id="12" name="Title">
            <a:extLst>
              <a:ext uri="{FF2B5EF4-FFF2-40B4-BE49-F238E27FC236}">
                <a16:creationId xmlns:a16="http://schemas.microsoft.com/office/drawing/2014/main" id="{B8B93F4D-3644-8E45-8CAC-5EE08EA2E28B}"/>
              </a:ext>
            </a:extLst>
          </p:cNvPr>
          <p:cNvSpPr>
            <a:spLocks noGrp="1"/>
          </p:cNvSpPr>
          <p:nvPr>
            <p:ph type="title"/>
          </p:nvPr>
        </p:nvSpPr>
        <p:spPr>
          <a:xfrm>
            <a:off x="210311" y="201169"/>
            <a:ext cx="8705022" cy="302708"/>
          </a:xfrm>
        </p:spPr>
        <p:txBody>
          <a:bodyPr/>
          <a:lstStyle/>
          <a:p>
            <a:r>
              <a:rPr lang="en-US" dirty="0">
                <a:solidFill>
                  <a:schemeClr val="bg1"/>
                </a:solidFill>
                <a:latin typeface="Arial" panose="020B0604020202020204" pitchFamily="34" charset="0"/>
                <a:cs typeface="Arial" panose="020B0604020202020204" pitchFamily="34" charset="0"/>
              </a:rPr>
              <a:t>Demo overview</a:t>
            </a:r>
            <a:endParaRPr lang="en-US" sz="1600" dirty="0">
              <a:solidFill>
                <a:schemeClr val="bg1"/>
              </a:solidFill>
              <a:latin typeface="Arial" panose="020B0604020202020204" pitchFamily="34" charset="0"/>
              <a:cs typeface="Arial" panose="020B0604020202020204" pitchFamily="34" charset="0"/>
            </a:endParaRPr>
          </a:p>
        </p:txBody>
      </p:sp>
      <p:cxnSp>
        <p:nvCxnSpPr>
          <p:cNvPr id="23" name="Straight Connector 1">
            <a:extLst>
              <a:ext uri="{FF2B5EF4-FFF2-40B4-BE49-F238E27FC236}">
                <a16:creationId xmlns:a16="http://schemas.microsoft.com/office/drawing/2014/main" id="{A68CDC5D-A261-DE43-81EE-201B7FFD1586}"/>
              </a:ext>
              <a:ext uri="{C183D7F6-B498-43B3-948B-1728B52AA6E4}">
                <adec:decorative xmlns:adec="http://schemas.microsoft.com/office/drawing/2017/decorative" val="1"/>
              </a:ext>
            </a:extLst>
          </p:cNvPr>
          <p:cNvCxnSpPr>
            <a:cxnSpLocks/>
          </p:cNvCxnSpPr>
          <p:nvPr/>
        </p:nvCxnSpPr>
        <p:spPr>
          <a:xfrm>
            <a:off x="230407" y="3995793"/>
            <a:ext cx="8684926" cy="0"/>
          </a:xfrm>
          <a:prstGeom prst="line">
            <a:avLst/>
          </a:prstGeom>
          <a:noFill/>
          <a:ln w="12700" cap="flat" cmpd="sng" algn="ctr">
            <a:solidFill>
              <a:schemeClr val="bg1"/>
            </a:solidFill>
            <a:prstDash val="solid"/>
          </a:ln>
          <a:effectLst/>
        </p:spPr>
      </p:cxnSp>
      <p:sp>
        <p:nvSpPr>
          <p:cNvPr id="24" name="Rectangle 23">
            <a:extLst>
              <a:ext uri="{FF2B5EF4-FFF2-40B4-BE49-F238E27FC236}">
                <a16:creationId xmlns:a16="http://schemas.microsoft.com/office/drawing/2014/main" id="{663D44C0-2EC9-C848-9F91-E6E4BBF7F02C}"/>
              </a:ext>
            </a:extLst>
          </p:cNvPr>
          <p:cNvSpPr/>
          <p:nvPr/>
        </p:nvSpPr>
        <p:spPr>
          <a:xfrm>
            <a:off x="210311" y="4024481"/>
            <a:ext cx="1612312" cy="401648"/>
          </a:xfrm>
          <a:prstGeom prst="rect">
            <a:avLst/>
          </a:prstGeom>
          <a:noFill/>
          <a:ln w="19050">
            <a:no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lvl="0" fontAlgn="base">
              <a:spcBef>
                <a:spcPct val="0"/>
              </a:spcBef>
              <a:spcAft>
                <a:spcPct val="0"/>
              </a:spcAft>
            </a:pPr>
            <a:r>
              <a:rPr lang="en-US" sz="1200" dirty="0">
                <a:solidFill>
                  <a:schemeClr val="bg1"/>
                </a:solidFill>
                <a:latin typeface="Arial" panose="020B0604020202020204" pitchFamily="34" charset="0"/>
                <a:cs typeface="Arial" panose="020B0604020202020204" pitchFamily="34" charset="0"/>
              </a:rPr>
              <a:t>Cloud Pak capabilities in the demo</a:t>
            </a:r>
          </a:p>
        </p:txBody>
      </p:sp>
      <p:cxnSp>
        <p:nvCxnSpPr>
          <p:cNvPr id="27" name="Straight Connector 1">
            <a:extLst>
              <a:ext uri="{FF2B5EF4-FFF2-40B4-BE49-F238E27FC236}">
                <a16:creationId xmlns:a16="http://schemas.microsoft.com/office/drawing/2014/main" id="{F64196B1-B759-B245-9DB0-3AE276C8365A}"/>
              </a:ext>
              <a:ext uri="{C183D7F6-B498-43B3-948B-1728B52AA6E4}">
                <adec:decorative xmlns:adec="http://schemas.microsoft.com/office/drawing/2017/decorative" val="1"/>
              </a:ext>
            </a:extLst>
          </p:cNvPr>
          <p:cNvCxnSpPr>
            <a:cxnSpLocks/>
          </p:cNvCxnSpPr>
          <p:nvPr/>
        </p:nvCxnSpPr>
        <p:spPr>
          <a:xfrm>
            <a:off x="230407" y="912987"/>
            <a:ext cx="8684926" cy="0"/>
          </a:xfrm>
          <a:prstGeom prst="line">
            <a:avLst/>
          </a:prstGeom>
          <a:noFill/>
          <a:ln w="12700" cap="flat" cmpd="sng" algn="ctr">
            <a:solidFill>
              <a:schemeClr val="bg1"/>
            </a:solidFill>
            <a:prstDash val="solid"/>
          </a:ln>
          <a:effectLst/>
        </p:spPr>
      </p:cxnSp>
      <p:sp>
        <p:nvSpPr>
          <p:cNvPr id="28" name="Rectangle 27">
            <a:extLst>
              <a:ext uri="{FF2B5EF4-FFF2-40B4-BE49-F238E27FC236}">
                <a16:creationId xmlns:a16="http://schemas.microsoft.com/office/drawing/2014/main" id="{8B3D0802-84E9-6B43-9827-DE75289CF9DB}"/>
              </a:ext>
            </a:extLst>
          </p:cNvPr>
          <p:cNvSpPr/>
          <p:nvPr/>
        </p:nvSpPr>
        <p:spPr>
          <a:xfrm>
            <a:off x="210311" y="947390"/>
            <a:ext cx="1612312" cy="401648"/>
          </a:xfrm>
          <a:prstGeom prst="rect">
            <a:avLst/>
          </a:prstGeom>
          <a:noFill/>
          <a:ln w="19050">
            <a:no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lvl="0" defTabSz="914400" fontAlgn="base">
              <a:spcBef>
                <a:spcPct val="0"/>
              </a:spcBef>
              <a:spcAft>
                <a:spcPct val="0"/>
              </a:spcAft>
            </a:pPr>
            <a:r>
              <a:rPr lang="en-US" sz="1200" dirty="0">
                <a:solidFill>
                  <a:schemeClr val="bg1"/>
                </a:solidFill>
                <a:latin typeface="Arial" panose="020B0604020202020204" pitchFamily="34" charset="0"/>
                <a:cs typeface="Arial" panose="020B0604020202020204" pitchFamily="34" charset="0"/>
              </a:rPr>
              <a:t>Scenario</a:t>
            </a:r>
          </a:p>
        </p:txBody>
      </p:sp>
      <p:grpSp>
        <p:nvGrpSpPr>
          <p:cNvPr id="25" name="Group 24">
            <a:extLst>
              <a:ext uri="{FF2B5EF4-FFF2-40B4-BE49-F238E27FC236}">
                <a16:creationId xmlns:a16="http://schemas.microsoft.com/office/drawing/2014/main" id="{88EC50FB-A7D8-A1D1-5612-FF1E4EAFF83A}"/>
              </a:ext>
            </a:extLst>
          </p:cNvPr>
          <p:cNvGrpSpPr/>
          <p:nvPr/>
        </p:nvGrpSpPr>
        <p:grpSpPr>
          <a:xfrm>
            <a:off x="2602619" y="4181217"/>
            <a:ext cx="5739304" cy="483254"/>
            <a:chOff x="2602619" y="4175080"/>
            <a:chExt cx="5739304" cy="483254"/>
          </a:xfrm>
        </p:grpSpPr>
        <p:sp>
          <p:nvSpPr>
            <p:cNvPr id="26" name="Rectangle 4">
              <a:extLst>
                <a:ext uri="{FF2B5EF4-FFF2-40B4-BE49-F238E27FC236}">
                  <a16:creationId xmlns:a16="http://schemas.microsoft.com/office/drawing/2014/main" id="{B54BA0F9-3C22-56B4-0BD7-A4330E78FA80}"/>
                </a:ext>
                <a:ext uri="{C183D7F6-B498-43B3-948B-1728B52AA6E4}">
                  <adec:decorative xmlns:adec="http://schemas.microsoft.com/office/drawing/2017/decorative" val="1"/>
                </a:ext>
              </a:extLst>
            </p:cNvPr>
            <p:cNvSpPr>
              <a:spLocks noChangeArrowheads="1"/>
            </p:cNvSpPr>
            <p:nvPr>
              <p:custDataLst>
                <p:tags r:id="rId4"/>
              </p:custDataLst>
            </p:nvPr>
          </p:nvSpPr>
          <p:spPr bwMode="auto">
            <a:xfrm>
              <a:off x="2602619" y="4175080"/>
              <a:ext cx="5739304" cy="483254"/>
            </a:xfrm>
            <a:prstGeom prst="rect">
              <a:avLst/>
            </a:prstGeom>
            <a:solidFill>
              <a:schemeClr val="bg1"/>
            </a:solidFill>
            <a:ln w="9525">
              <a:noFill/>
              <a:miter lim="800000"/>
              <a:headEnd/>
              <a:tailEnd/>
            </a:ln>
          </p:spPr>
          <p:txBody>
            <a:bodyPr wrap="none" lIns="91440" anchor="t"/>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1200" b="1" kern="0" dirty="0">
                <a:latin typeface="+mn-lt"/>
                <a:ea typeface="+mn-ea"/>
              </a:endParaRPr>
            </a:p>
          </p:txBody>
        </p:sp>
        <p:sp>
          <p:nvSpPr>
            <p:cNvPr id="29" name="Rectangle 28">
              <a:extLst>
                <a:ext uri="{FF2B5EF4-FFF2-40B4-BE49-F238E27FC236}">
                  <a16:creationId xmlns:a16="http://schemas.microsoft.com/office/drawing/2014/main" id="{4806603C-6268-748F-A80A-C202B7028476}"/>
                </a:ext>
              </a:extLst>
            </p:cNvPr>
            <p:cNvSpPr/>
            <p:nvPr/>
          </p:nvSpPr>
          <p:spPr>
            <a:xfrm>
              <a:off x="2602619" y="4175080"/>
              <a:ext cx="2869652" cy="477274"/>
            </a:xfrm>
            <a:prstGeom prst="rect">
              <a:avLst/>
            </a:prstGeom>
            <a:noFill/>
            <a:ln w="19050">
              <a:no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ctr" anchorCtr="0" compatLnSpc="1">
              <a:prstTxWarp prst="textNoShape">
                <a:avLst/>
              </a:prstTxWarp>
            </a:bodyPr>
            <a:lstStyle/>
            <a:p>
              <a:pPr lvl="0" algn="ctr" defTabSz="914400"/>
              <a:r>
                <a:rPr lang="en-US" sz="1200" kern="0" dirty="0">
                  <a:solidFill>
                    <a:srgbClr val="000000"/>
                  </a:solidFill>
                  <a:latin typeface="Arial" panose="020B0604020202020204" pitchFamily="34" charset="0"/>
                  <a:cs typeface="Arial" panose="020B0604020202020204" pitchFamily="34" charset="0"/>
                </a:rPr>
                <a:t>Pipeline deployment</a:t>
              </a:r>
            </a:p>
          </p:txBody>
        </p:sp>
        <p:sp>
          <p:nvSpPr>
            <p:cNvPr id="30" name="Rectangle 29">
              <a:extLst>
                <a:ext uri="{FF2B5EF4-FFF2-40B4-BE49-F238E27FC236}">
                  <a16:creationId xmlns:a16="http://schemas.microsoft.com/office/drawing/2014/main" id="{B3A1F47A-FE74-8DBA-A9FC-66E379DEDCDE}"/>
                </a:ext>
              </a:extLst>
            </p:cNvPr>
            <p:cNvSpPr/>
            <p:nvPr/>
          </p:nvSpPr>
          <p:spPr>
            <a:xfrm>
              <a:off x="5472065" y="4175080"/>
              <a:ext cx="2869652" cy="477274"/>
            </a:xfrm>
            <a:prstGeom prst="rect">
              <a:avLst/>
            </a:prstGeom>
            <a:noFill/>
            <a:ln w="19050">
              <a:no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ctr" anchorCtr="0" compatLnSpc="1">
              <a:prstTxWarp prst="textNoShape">
                <a:avLst/>
              </a:prstTxWarp>
            </a:bodyPr>
            <a:lstStyle/>
            <a:p>
              <a:pPr lvl="0" algn="ctr" defTabSz="914400"/>
              <a:r>
                <a:rPr lang="en-US" sz="1200" kern="0" dirty="0">
                  <a:solidFill>
                    <a:srgbClr val="000000"/>
                  </a:solidFill>
                  <a:latin typeface="Arial" panose="020B0604020202020204" pitchFamily="34" charset="0"/>
                  <a:cs typeface="Arial" panose="020B0604020202020204" pitchFamily="34" charset="0"/>
                </a:rPr>
                <a:t>Container scalability and availability</a:t>
              </a:r>
            </a:p>
          </p:txBody>
        </p:sp>
        <p:cxnSp>
          <p:nvCxnSpPr>
            <p:cNvPr id="31" name="Straight Connector 30">
              <a:extLst>
                <a:ext uri="{FF2B5EF4-FFF2-40B4-BE49-F238E27FC236}">
                  <a16:creationId xmlns:a16="http://schemas.microsoft.com/office/drawing/2014/main" id="{0D6DF773-06F5-C166-9E48-F87AF79DC90C}"/>
                </a:ext>
              </a:extLst>
            </p:cNvPr>
            <p:cNvCxnSpPr>
              <a:cxnSpLocks/>
            </p:cNvCxnSpPr>
            <p:nvPr/>
          </p:nvCxnSpPr>
          <p:spPr bwMode="auto">
            <a:xfrm>
              <a:off x="5472271" y="4272845"/>
              <a:ext cx="0" cy="3005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9" name="Group 18">
            <a:extLst>
              <a:ext uri="{FF2B5EF4-FFF2-40B4-BE49-F238E27FC236}">
                <a16:creationId xmlns:a16="http://schemas.microsoft.com/office/drawing/2014/main" id="{6800ED9A-539C-654E-98C0-BCAECBE9ECC6}"/>
              </a:ext>
            </a:extLst>
          </p:cNvPr>
          <p:cNvGrpSpPr/>
          <p:nvPr/>
        </p:nvGrpSpPr>
        <p:grpSpPr>
          <a:xfrm>
            <a:off x="1338550" y="1109231"/>
            <a:ext cx="6466900" cy="2690319"/>
            <a:chOff x="1483940" y="1171969"/>
            <a:chExt cx="4453727" cy="2690319"/>
          </a:xfrm>
        </p:grpSpPr>
        <p:sp>
          <p:nvSpPr>
            <p:cNvPr id="20" name="Rectangle 3">
              <a:extLst>
                <a:ext uri="{FF2B5EF4-FFF2-40B4-BE49-F238E27FC236}">
                  <a16:creationId xmlns:a16="http://schemas.microsoft.com/office/drawing/2014/main" id="{C648C13D-4513-F54C-BCD2-A4C696CA8311}"/>
                </a:ext>
                <a:ext uri="{C183D7F6-B498-43B3-948B-1728B52AA6E4}">
                  <adec:decorative xmlns:adec="http://schemas.microsoft.com/office/drawing/2017/decorative" val="1"/>
                </a:ext>
              </a:extLst>
            </p:cNvPr>
            <p:cNvSpPr>
              <a:spLocks noChangeArrowheads="1"/>
            </p:cNvSpPr>
            <p:nvPr>
              <p:custDataLst>
                <p:tags r:id="rId1"/>
              </p:custDataLst>
            </p:nvPr>
          </p:nvSpPr>
          <p:spPr bwMode="auto">
            <a:xfrm>
              <a:off x="1483940" y="1171969"/>
              <a:ext cx="3836096" cy="896860"/>
            </a:xfrm>
            <a:prstGeom prst="rect">
              <a:avLst/>
            </a:prstGeom>
            <a:solidFill>
              <a:schemeClr val="accent3"/>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defTabSz="914400" fontAlgn="base">
                <a:spcBef>
                  <a:spcPts val="1100"/>
                </a:spcBef>
                <a:spcAft>
                  <a:spcPct val="0"/>
                </a:spcAft>
                <a:buClr>
                  <a:schemeClr val="tx1"/>
                </a:buClr>
                <a:buSzPct val="100000"/>
              </a:pPr>
              <a:r>
                <a:rPr lang="en-US" sz="1200" kern="0" dirty="0" err="1">
                  <a:latin typeface="Arial" panose="020B0604020202020204" pitchFamily="34" charset="0"/>
                  <a:cs typeface="Arial" panose="020B0604020202020204" pitchFamily="34" charset="0"/>
                </a:rPr>
                <a:t>QuoteCompare</a:t>
              </a:r>
              <a:r>
                <a:rPr lang="en-US" sz="1200" kern="0" dirty="0">
                  <a:latin typeface="Arial" panose="020B0604020202020204" pitchFamily="34" charset="0"/>
                  <a:cs typeface="Arial" panose="020B0604020202020204" pitchFamily="34" charset="0"/>
                </a:rPr>
                <a:t> gathers quotes from multiple insurance companies and provides a combined list to resellers. Since each insurance company has its own way of exposing quotes, the company needs an integration solution on which it can build flows to request quotes and retrieve the answers in a form it can use. </a:t>
              </a:r>
            </a:p>
          </p:txBody>
        </p:sp>
        <p:sp>
          <p:nvSpPr>
            <p:cNvPr id="21" name="Rectangle 3">
              <a:extLst>
                <a:ext uri="{FF2B5EF4-FFF2-40B4-BE49-F238E27FC236}">
                  <a16:creationId xmlns:a16="http://schemas.microsoft.com/office/drawing/2014/main" id="{1F15E491-C257-5F49-ADE6-3D963DF930EE}"/>
                </a:ext>
                <a:ext uri="{C183D7F6-B498-43B3-948B-1728B52AA6E4}">
                  <adec:decorative xmlns:adec="http://schemas.microsoft.com/office/drawing/2017/decorative" val="1"/>
                </a:ext>
              </a:extLst>
            </p:cNvPr>
            <p:cNvSpPr>
              <a:spLocks noChangeArrowheads="1"/>
            </p:cNvSpPr>
            <p:nvPr>
              <p:custDataLst>
                <p:tags r:id="rId2"/>
              </p:custDataLst>
            </p:nvPr>
          </p:nvSpPr>
          <p:spPr bwMode="auto">
            <a:xfrm>
              <a:off x="1792245" y="2068830"/>
              <a:ext cx="3835138" cy="896112"/>
            </a:xfrm>
            <a:prstGeom prst="rect">
              <a:avLst/>
            </a:prstGeom>
            <a:solidFill>
              <a:schemeClr val="accent2"/>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defTabSz="914400" fontAlgn="base">
                <a:spcBef>
                  <a:spcPts val="1100"/>
                </a:spcBef>
                <a:spcAft>
                  <a:spcPct val="0"/>
                </a:spcAft>
                <a:buClr>
                  <a:schemeClr val="bg1"/>
                </a:buClr>
                <a:buSzPct val="100000"/>
              </a:pPr>
              <a:r>
                <a:rPr lang="en-US" sz="1200" kern="0" dirty="0">
                  <a:solidFill>
                    <a:schemeClr val="bg1"/>
                  </a:solidFill>
                  <a:latin typeface="Arial" panose="020B0604020202020204" pitchFamily="34" charset="0"/>
                  <a:cs typeface="Arial" panose="020B0604020202020204" pitchFamily="34" charset="0"/>
                </a:rPr>
                <a:t>They use a Kubernetes pipeline to automate the creation of the solution, including integrations, message queues and APIs. The infrastructure requirements are stored alongside the integration code so the whole solution can be rebuilt in any environment. </a:t>
              </a:r>
            </a:p>
          </p:txBody>
        </p:sp>
        <p:sp>
          <p:nvSpPr>
            <p:cNvPr id="22" name="Rectangle 3">
              <a:extLst>
                <a:ext uri="{FF2B5EF4-FFF2-40B4-BE49-F238E27FC236}">
                  <a16:creationId xmlns:a16="http://schemas.microsoft.com/office/drawing/2014/main" id="{E42CE679-B2A7-1B42-8EA9-CE8DF54DC819}"/>
                </a:ext>
                <a:ext uri="{C183D7F6-B498-43B3-948B-1728B52AA6E4}">
                  <adec:decorative xmlns:adec="http://schemas.microsoft.com/office/drawing/2017/decorative" val="1"/>
                </a:ext>
              </a:extLst>
            </p:cNvPr>
            <p:cNvSpPr>
              <a:spLocks noChangeArrowheads="1"/>
            </p:cNvSpPr>
            <p:nvPr>
              <p:custDataLst>
                <p:tags r:id="rId3"/>
              </p:custDataLst>
            </p:nvPr>
          </p:nvSpPr>
          <p:spPr bwMode="auto">
            <a:xfrm>
              <a:off x="2102529" y="2961801"/>
              <a:ext cx="3835138" cy="900487"/>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defTabSz="914400" fontAlgn="base">
                <a:spcBef>
                  <a:spcPts val="1100"/>
                </a:spcBef>
                <a:spcAft>
                  <a:spcPct val="0"/>
                </a:spcAft>
                <a:buClr>
                  <a:schemeClr val="bg1"/>
                </a:buClr>
                <a:buSzPct val="100000"/>
              </a:pPr>
              <a:r>
                <a:rPr lang="en-US" sz="1200" kern="0" dirty="0">
                  <a:solidFill>
                    <a:schemeClr val="bg1"/>
                  </a:solidFill>
                  <a:latin typeface="Arial" panose="020B0604020202020204" pitchFamily="34" charset="0"/>
                  <a:cs typeface="Arial" panose="020B0604020202020204" pitchFamily="34" charset="0"/>
                </a:rPr>
                <a:t>As their business grows, they edit the pipeline to increase the number of replicas from three to four. This automatically re-triggers the pipeline, delivering the new requirements to the environment. Kubernetes will now ensure there are always four replicas. If one replica fails, it will replace it with a new one.</a:t>
              </a:r>
            </a:p>
          </p:txBody>
        </p:sp>
      </p:grpSp>
    </p:spTree>
    <p:extLst>
      <p:ext uri="{BB962C8B-B14F-4D97-AF65-F5344CB8AC3E}">
        <p14:creationId xmlns:p14="http://schemas.microsoft.com/office/powerpoint/2010/main" val="3859503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blur&#10;&#10;Description automatically generated">
            <a:extLst>
              <a:ext uri="{FF2B5EF4-FFF2-40B4-BE49-F238E27FC236}">
                <a16:creationId xmlns:a16="http://schemas.microsoft.com/office/drawing/2014/main" id="{B73BAB8F-9370-2EE4-6C3F-12B2EE48B083}"/>
              </a:ext>
            </a:extLst>
          </p:cNvPr>
          <p:cNvPicPr>
            <a:picLocks noChangeAspect="1"/>
          </p:cNvPicPr>
          <p:nvPr/>
        </p:nvPicPr>
        <p:blipFill>
          <a:blip r:embed="rId8">
            <a:alphaModFix/>
          </a:blip>
          <a:stretch>
            <a:fillRect/>
          </a:stretch>
        </p:blipFill>
        <p:spPr>
          <a:xfrm>
            <a:off x="-2" y="-19305"/>
            <a:ext cx="9144000" cy="5182110"/>
          </a:xfrm>
          <a:prstGeom prst="rect">
            <a:avLst/>
          </a:prstGeom>
        </p:spPr>
      </p:pic>
      <p:pic>
        <p:nvPicPr>
          <p:cNvPr id="18" name="Picture 17" descr="A close up of a wave&#10;&#10;Description automatically generated with low confidence">
            <a:extLst>
              <a:ext uri="{FF2B5EF4-FFF2-40B4-BE49-F238E27FC236}">
                <a16:creationId xmlns:a16="http://schemas.microsoft.com/office/drawing/2014/main" id="{FDBEEFE4-168F-D673-AC1F-7B505F9C3FEC}"/>
              </a:ext>
            </a:extLst>
          </p:cNvPr>
          <p:cNvPicPr>
            <a:picLocks noChangeAspect="1"/>
          </p:cNvPicPr>
          <p:nvPr/>
        </p:nvPicPr>
        <p:blipFill>
          <a:blip r:embed="rId9">
            <a:alphaModFix amt="24000"/>
          </a:blip>
          <a:stretch>
            <a:fillRect/>
          </a:stretch>
        </p:blipFill>
        <p:spPr>
          <a:xfrm>
            <a:off x="-1" y="-19306"/>
            <a:ext cx="9144000" cy="5162805"/>
          </a:xfrm>
          <a:prstGeom prst="rect">
            <a:avLst/>
          </a:prstGeom>
        </p:spPr>
      </p:pic>
      <p:sp>
        <p:nvSpPr>
          <p:cNvPr id="3" name="Footer Placeholder 2">
            <a:extLst>
              <a:ext uri="{FF2B5EF4-FFF2-40B4-BE49-F238E27FC236}">
                <a16:creationId xmlns:a16="http://schemas.microsoft.com/office/drawing/2014/main" id="{BC4A17FE-E30C-884E-8600-EBD9A3446D50}"/>
              </a:ext>
            </a:extLst>
          </p:cNvPr>
          <p:cNvSpPr>
            <a:spLocks noGrp="1"/>
          </p:cNvSpPr>
          <p:nvPr>
            <p:ph type="ftr" sz="quarter" idx="10"/>
          </p:nvPr>
        </p:nvSpPr>
        <p:spPr/>
        <p:txBody>
          <a:bodyPr/>
          <a:lstStyle/>
          <a:p>
            <a:r>
              <a:rPr lang="en-US" dirty="0">
                <a:solidFill>
                  <a:schemeClr val="bg1"/>
                </a:solidFill>
                <a:latin typeface="Arial" panose="020B0604020202020204" pitchFamily="34" charset="0"/>
                <a:cs typeface="Arial" panose="020B0604020202020204" pitchFamily="34" charset="0"/>
              </a:rPr>
              <a:t>© 2022 IBM Corporation</a:t>
            </a:r>
          </a:p>
        </p:txBody>
      </p:sp>
      <p:sp>
        <p:nvSpPr>
          <p:cNvPr id="12" name="Title">
            <a:extLst>
              <a:ext uri="{FF2B5EF4-FFF2-40B4-BE49-F238E27FC236}">
                <a16:creationId xmlns:a16="http://schemas.microsoft.com/office/drawing/2014/main" id="{B8B93F4D-3644-8E45-8CAC-5EE08EA2E28B}"/>
              </a:ext>
            </a:extLst>
          </p:cNvPr>
          <p:cNvSpPr>
            <a:spLocks noGrp="1"/>
          </p:cNvSpPr>
          <p:nvPr>
            <p:ph type="title"/>
          </p:nvPr>
        </p:nvSpPr>
        <p:spPr>
          <a:xfrm>
            <a:off x="210311" y="201169"/>
            <a:ext cx="8705022" cy="302708"/>
          </a:xfrm>
        </p:spPr>
        <p:txBody>
          <a:bodyPr/>
          <a:lstStyle/>
          <a:p>
            <a:r>
              <a:rPr lang="en-US" dirty="0">
                <a:solidFill>
                  <a:schemeClr val="bg1"/>
                </a:solidFill>
                <a:latin typeface="Arial" panose="020B0604020202020204" pitchFamily="34" charset="0"/>
                <a:cs typeface="Arial" panose="020B0604020202020204" pitchFamily="34" charset="0"/>
              </a:rPr>
              <a:t>Demo flow</a:t>
            </a:r>
            <a:endParaRPr lang="en-US" sz="1600"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839E4BE2-B0F0-074A-C3A6-296E5A4BE315}"/>
              </a:ext>
            </a:extLst>
          </p:cNvPr>
          <p:cNvGrpSpPr/>
          <p:nvPr/>
        </p:nvGrpSpPr>
        <p:grpSpPr>
          <a:xfrm>
            <a:off x="1401888" y="1717976"/>
            <a:ext cx="6340224" cy="1707548"/>
            <a:chOff x="1401888" y="1717976"/>
            <a:chExt cx="6340224" cy="1707548"/>
          </a:xfrm>
        </p:grpSpPr>
        <p:grpSp>
          <p:nvGrpSpPr>
            <p:cNvPr id="2" name="Group 1">
              <a:extLst>
                <a:ext uri="{FF2B5EF4-FFF2-40B4-BE49-F238E27FC236}">
                  <a16:creationId xmlns:a16="http://schemas.microsoft.com/office/drawing/2014/main" id="{2E4813B6-990C-4FD6-6BF4-1E8171538556}"/>
                </a:ext>
              </a:extLst>
            </p:cNvPr>
            <p:cNvGrpSpPr/>
            <p:nvPr/>
          </p:nvGrpSpPr>
          <p:grpSpPr>
            <a:xfrm>
              <a:off x="1401888" y="1722167"/>
              <a:ext cx="1645209" cy="1699167"/>
              <a:chOff x="1540861" y="1605842"/>
              <a:chExt cx="1645209" cy="1699167"/>
            </a:xfrm>
          </p:grpSpPr>
          <p:sp>
            <p:nvSpPr>
              <p:cNvPr id="8" name="Rectangle 3">
                <a:extLst>
                  <a:ext uri="{FF2B5EF4-FFF2-40B4-BE49-F238E27FC236}">
                    <a16:creationId xmlns:a16="http://schemas.microsoft.com/office/drawing/2014/main" id="{1F13DFAD-69BD-FC4B-805F-A21C2507EF68}"/>
                  </a:ext>
                  <a:ext uri="{C183D7F6-B498-43B3-948B-1728B52AA6E4}">
                    <adec:decorative xmlns:adec="http://schemas.microsoft.com/office/drawing/2017/decorative" val="1"/>
                  </a:ext>
                </a:extLst>
              </p:cNvPr>
              <p:cNvSpPr>
                <a:spLocks noChangeArrowheads="1"/>
              </p:cNvSpPr>
              <p:nvPr>
                <p:custDataLst>
                  <p:tags r:id="rId5"/>
                </p:custDataLst>
              </p:nvPr>
            </p:nvSpPr>
            <p:spPr bwMode="auto">
              <a:xfrm>
                <a:off x="1540861" y="1605842"/>
                <a:ext cx="1645209" cy="519548"/>
              </a:xfrm>
              <a:prstGeom prst="rect">
                <a:avLst/>
              </a:prstGeom>
              <a:solidFill>
                <a:srgbClr val="0F62FE"/>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685808">
                  <a:defRPr/>
                </a:pPr>
                <a:r>
                  <a:rPr lang="en-US" altLang="ja-JP" sz="1200" kern="0" dirty="0">
                    <a:solidFill>
                      <a:srgbClr val="FFFFFF"/>
                    </a:solidFill>
                    <a:latin typeface="Arial" panose="020B0604020202020204" pitchFamily="34" charset="0"/>
                    <a:ea typeface="+mn-ea"/>
                    <a:cs typeface="Arial" panose="020B0604020202020204" pitchFamily="34" charset="0"/>
                  </a:rPr>
                  <a:t>Simple deployment</a:t>
                </a:r>
              </a:p>
            </p:txBody>
          </p:sp>
          <p:sp>
            <p:nvSpPr>
              <p:cNvPr id="9" name="Rectangle 4">
                <a:extLst>
                  <a:ext uri="{FF2B5EF4-FFF2-40B4-BE49-F238E27FC236}">
                    <a16:creationId xmlns:a16="http://schemas.microsoft.com/office/drawing/2014/main" id="{CE41BB34-7C40-7E4B-9E2D-D3F38AF950DB}"/>
                  </a:ext>
                  <a:ext uri="{C183D7F6-B498-43B3-948B-1728B52AA6E4}">
                    <adec:decorative xmlns:adec="http://schemas.microsoft.com/office/drawing/2017/decorative" val="1"/>
                  </a:ext>
                </a:extLst>
              </p:cNvPr>
              <p:cNvSpPr>
                <a:spLocks noChangeArrowheads="1"/>
              </p:cNvSpPr>
              <p:nvPr>
                <p:custDataLst>
                  <p:tags r:id="rId6"/>
                </p:custDataLst>
              </p:nvPr>
            </p:nvSpPr>
            <p:spPr bwMode="auto">
              <a:xfrm>
                <a:off x="1540861" y="2125433"/>
                <a:ext cx="1645209" cy="1179576"/>
              </a:xfrm>
              <a:prstGeom prst="rect">
                <a:avLst/>
              </a:prstGeom>
              <a:solidFill>
                <a:schemeClr val="bg1"/>
              </a:solidFill>
              <a:ln w="9525">
                <a:noFill/>
                <a:miter lim="800000"/>
                <a:headEnd/>
                <a:tailEnd/>
              </a:ln>
            </p:spPr>
            <p:txBody>
              <a:bodyPr wrap="square" lIns="36000" tIns="36000" rIns="36000" bIns="36000" anchor="t"/>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1100" b="1" kern="0" dirty="0">
                  <a:latin typeface="Arial" panose="020B0604020202020204" pitchFamily="34" charset="0"/>
                  <a:ea typeface="+mn-ea"/>
                  <a:cs typeface="Arial" panose="020B0604020202020204" pitchFamily="34" charset="0"/>
                </a:endParaRPr>
              </a:p>
              <a:p>
                <a:pPr algn="ctr" defTabSz="685808">
                  <a:tabLst>
                    <a:tab pos="1489094" algn="l"/>
                  </a:tabLst>
                  <a:defRPr/>
                </a:pPr>
                <a:r>
                  <a:rPr lang="en-GB" altLang="ja-JP" sz="1200" kern="0" dirty="0">
                    <a:latin typeface="Arial" panose="020B0604020202020204" pitchFamily="34" charset="0"/>
                    <a:ea typeface="+mn-ea"/>
                    <a:cs typeface="Arial" panose="020B0604020202020204" pitchFamily="34" charset="0"/>
                  </a:rPr>
                  <a:t>Simplified deployment of an isolated integration using the user interface</a:t>
                </a:r>
              </a:p>
            </p:txBody>
          </p:sp>
        </p:grpSp>
        <p:grpSp>
          <p:nvGrpSpPr>
            <p:cNvPr id="5" name="Group 4">
              <a:extLst>
                <a:ext uri="{FF2B5EF4-FFF2-40B4-BE49-F238E27FC236}">
                  <a16:creationId xmlns:a16="http://schemas.microsoft.com/office/drawing/2014/main" id="{22A53D02-E858-C9B8-B436-2D58F98AA54C}"/>
                </a:ext>
              </a:extLst>
            </p:cNvPr>
            <p:cNvGrpSpPr/>
            <p:nvPr/>
          </p:nvGrpSpPr>
          <p:grpSpPr>
            <a:xfrm>
              <a:off x="3749040" y="1722189"/>
              <a:ext cx="1645210" cy="1699123"/>
              <a:chOff x="3888013" y="1610127"/>
              <a:chExt cx="1645210" cy="1699123"/>
            </a:xfrm>
          </p:grpSpPr>
          <p:sp>
            <p:nvSpPr>
              <p:cNvPr id="23" name="Rectangle 3">
                <a:extLst>
                  <a:ext uri="{FF2B5EF4-FFF2-40B4-BE49-F238E27FC236}">
                    <a16:creationId xmlns:a16="http://schemas.microsoft.com/office/drawing/2014/main" id="{9B280A5F-18FE-3E43-8B97-CDE8D51B0FD7}"/>
                  </a:ext>
                  <a:ext uri="{C183D7F6-B498-43B3-948B-1728B52AA6E4}">
                    <adec:decorative xmlns:adec="http://schemas.microsoft.com/office/drawing/2017/decorative" val="1"/>
                  </a:ext>
                </a:extLst>
              </p:cNvPr>
              <p:cNvSpPr>
                <a:spLocks noChangeArrowheads="1"/>
              </p:cNvSpPr>
              <p:nvPr>
                <p:custDataLst>
                  <p:tags r:id="rId3"/>
                </p:custDataLst>
              </p:nvPr>
            </p:nvSpPr>
            <p:spPr bwMode="auto">
              <a:xfrm>
                <a:off x="3888013" y="1610127"/>
                <a:ext cx="1645210" cy="519547"/>
              </a:xfrm>
              <a:prstGeom prst="rect">
                <a:avLst/>
              </a:prstGeom>
              <a:solidFill>
                <a:srgbClr val="0F62FE"/>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685808">
                  <a:defRPr/>
                </a:pPr>
                <a:r>
                  <a:rPr lang="en-US" altLang="ja-JP" sz="1200" kern="0" dirty="0">
                    <a:solidFill>
                      <a:srgbClr val="FFFFFF"/>
                    </a:solidFill>
                    <a:latin typeface="Arial" panose="020B0604020202020204" pitchFamily="34" charset="0"/>
                    <a:ea typeface="+mn-ea"/>
                    <a:cs typeface="Arial" panose="020B0604020202020204" pitchFamily="34" charset="0"/>
                  </a:rPr>
                  <a:t>Multi-part pipeline-based deployment</a:t>
                </a:r>
              </a:p>
            </p:txBody>
          </p:sp>
          <p:sp>
            <p:nvSpPr>
              <p:cNvPr id="24" name="Rectangle 4">
                <a:extLst>
                  <a:ext uri="{FF2B5EF4-FFF2-40B4-BE49-F238E27FC236}">
                    <a16:creationId xmlns:a16="http://schemas.microsoft.com/office/drawing/2014/main" id="{DCF49236-97C3-D64F-A92A-7A9663ADA4B9}"/>
                  </a:ext>
                  <a:ext uri="{C183D7F6-B498-43B3-948B-1728B52AA6E4}">
                    <adec:decorative xmlns:adec="http://schemas.microsoft.com/office/drawing/2017/decorative" val="1"/>
                  </a:ext>
                </a:extLst>
              </p:cNvPr>
              <p:cNvSpPr>
                <a:spLocks noChangeArrowheads="1"/>
              </p:cNvSpPr>
              <p:nvPr>
                <p:custDataLst>
                  <p:tags r:id="rId4"/>
                </p:custDataLst>
              </p:nvPr>
            </p:nvSpPr>
            <p:spPr bwMode="auto">
              <a:xfrm>
                <a:off x="3888013" y="2129674"/>
                <a:ext cx="1645210" cy="1179576"/>
              </a:xfrm>
              <a:prstGeom prst="rect">
                <a:avLst/>
              </a:prstGeom>
              <a:solidFill>
                <a:schemeClr val="bg1"/>
              </a:solidFill>
              <a:ln w="9525">
                <a:noFill/>
                <a:miter lim="800000"/>
                <a:headEnd/>
                <a:tailEnd/>
              </a:ln>
            </p:spPr>
            <p:txBody>
              <a:bodyPr wrap="square" lIns="36000" tIns="36000" rIns="36000" bIns="36000" anchor="t"/>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1100" b="1" kern="0" dirty="0">
                  <a:latin typeface="Arial" panose="020B0604020202020204" pitchFamily="34" charset="0"/>
                  <a:ea typeface="+mn-ea"/>
                  <a:cs typeface="Arial" panose="020B0604020202020204" pitchFamily="34" charset="0"/>
                </a:endParaRPr>
              </a:p>
              <a:p>
                <a:pPr algn="ctr" defTabSz="685808">
                  <a:tabLst>
                    <a:tab pos="1489094" algn="l"/>
                  </a:tabLst>
                  <a:defRPr/>
                </a:pPr>
                <a:r>
                  <a:rPr lang="en-GB" altLang="ja-JP" sz="1200" kern="0" dirty="0">
                    <a:latin typeface="Arial" panose="020B0604020202020204" pitchFamily="34" charset="0"/>
                    <a:ea typeface="+mn-ea"/>
                    <a:cs typeface="Arial" panose="020B0604020202020204" pitchFamily="34" charset="0"/>
                  </a:rPr>
                  <a:t>Deploy a complex integration with multiple components using a pipeline</a:t>
                </a:r>
              </a:p>
            </p:txBody>
          </p:sp>
        </p:grpSp>
        <p:grpSp>
          <p:nvGrpSpPr>
            <p:cNvPr id="7" name="Group 6">
              <a:extLst>
                <a:ext uri="{FF2B5EF4-FFF2-40B4-BE49-F238E27FC236}">
                  <a16:creationId xmlns:a16="http://schemas.microsoft.com/office/drawing/2014/main" id="{26191B36-95DE-574F-E652-1E1BEC0948C6}"/>
                </a:ext>
              </a:extLst>
            </p:cNvPr>
            <p:cNvGrpSpPr/>
            <p:nvPr/>
          </p:nvGrpSpPr>
          <p:grpSpPr>
            <a:xfrm>
              <a:off x="6096192" y="1717976"/>
              <a:ext cx="1645920" cy="1707548"/>
              <a:chOff x="6235165" y="1610127"/>
              <a:chExt cx="1645920" cy="1707548"/>
            </a:xfrm>
          </p:grpSpPr>
          <p:sp>
            <p:nvSpPr>
              <p:cNvPr id="25" name="Rectangle 3">
                <a:extLst>
                  <a:ext uri="{FF2B5EF4-FFF2-40B4-BE49-F238E27FC236}">
                    <a16:creationId xmlns:a16="http://schemas.microsoft.com/office/drawing/2014/main" id="{D22060B1-2A09-714B-A299-B99F4946E8AE}"/>
                  </a:ext>
                  <a:ext uri="{C183D7F6-B498-43B3-948B-1728B52AA6E4}">
                    <adec:decorative xmlns:adec="http://schemas.microsoft.com/office/drawing/2017/decorative" val="1"/>
                  </a:ext>
                </a:extLst>
              </p:cNvPr>
              <p:cNvSpPr>
                <a:spLocks noChangeArrowheads="1"/>
              </p:cNvSpPr>
              <p:nvPr>
                <p:custDataLst>
                  <p:tags r:id="rId1"/>
                </p:custDataLst>
              </p:nvPr>
            </p:nvSpPr>
            <p:spPr bwMode="auto">
              <a:xfrm>
                <a:off x="6235165" y="1610127"/>
                <a:ext cx="1645210" cy="520737"/>
              </a:xfrm>
              <a:prstGeom prst="rect">
                <a:avLst/>
              </a:prstGeom>
              <a:solidFill>
                <a:srgbClr val="0F62FE"/>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685808">
                  <a:defRPr/>
                </a:pPr>
                <a:r>
                  <a:rPr lang="en-US" altLang="ja-JP" sz="1200" kern="0" dirty="0">
                    <a:solidFill>
                      <a:srgbClr val="FFFFFF"/>
                    </a:solidFill>
                    <a:latin typeface="Arial" panose="020B0604020202020204" pitchFamily="34" charset="0"/>
                    <a:ea typeface="+mn-ea"/>
                    <a:cs typeface="Arial" panose="020B0604020202020204" pitchFamily="34" charset="0"/>
                  </a:rPr>
                  <a:t>Show availability and scalability</a:t>
                </a:r>
              </a:p>
            </p:txBody>
          </p:sp>
          <p:sp>
            <p:nvSpPr>
              <p:cNvPr id="26" name="Rectangle 4">
                <a:extLst>
                  <a:ext uri="{FF2B5EF4-FFF2-40B4-BE49-F238E27FC236}">
                    <a16:creationId xmlns:a16="http://schemas.microsoft.com/office/drawing/2014/main" id="{C0DF3D78-1210-3F42-BFE5-5FEFF72DF720}"/>
                  </a:ext>
                  <a:ext uri="{C183D7F6-B498-43B3-948B-1728B52AA6E4}">
                    <adec:decorative xmlns:adec="http://schemas.microsoft.com/office/drawing/2017/decorative" val="1"/>
                  </a:ext>
                </a:extLst>
              </p:cNvPr>
              <p:cNvSpPr>
                <a:spLocks noChangeArrowheads="1"/>
              </p:cNvSpPr>
              <p:nvPr>
                <p:custDataLst>
                  <p:tags r:id="rId2"/>
                </p:custDataLst>
              </p:nvPr>
            </p:nvSpPr>
            <p:spPr bwMode="auto">
              <a:xfrm>
                <a:off x="6235165" y="2138099"/>
                <a:ext cx="1645920" cy="1179576"/>
              </a:xfrm>
              <a:prstGeom prst="rect">
                <a:avLst/>
              </a:prstGeom>
              <a:solidFill>
                <a:schemeClr val="bg1"/>
              </a:solidFill>
              <a:ln w="9525">
                <a:noFill/>
                <a:miter lim="800000"/>
                <a:headEnd/>
                <a:tailEnd/>
              </a:ln>
            </p:spPr>
            <p:txBody>
              <a:bodyPr wrap="square" lIns="36000" tIns="36000" rIns="36000" bIns="36000" anchor="t"/>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1100" kern="0" dirty="0">
                  <a:latin typeface="Arial" panose="020B0604020202020204" pitchFamily="34" charset="0"/>
                  <a:ea typeface="+mn-ea"/>
                  <a:cs typeface="Arial" panose="020B0604020202020204" pitchFamily="34" charset="0"/>
                </a:endParaRPr>
              </a:p>
              <a:p>
                <a:pPr algn="ctr" defTabSz="685808">
                  <a:tabLst>
                    <a:tab pos="1489094" algn="l"/>
                  </a:tabLst>
                  <a:defRPr/>
                </a:pPr>
                <a:r>
                  <a:rPr lang="en-GB" altLang="ja-JP" sz="1200" kern="0" dirty="0">
                    <a:latin typeface="Arial" panose="020B0604020202020204" pitchFamily="34" charset="0"/>
                    <a:ea typeface="+mn-ea"/>
                    <a:cs typeface="Arial" panose="020B0604020202020204" pitchFamily="34" charset="0"/>
                  </a:rPr>
                  <a:t>Explore how the container platform implicitly handles scaling and availability</a:t>
                </a:r>
              </a:p>
            </p:txBody>
          </p:sp>
        </p:grpSp>
        <p:sp>
          <p:nvSpPr>
            <p:cNvPr id="6" name="Right Arrow 5">
              <a:extLst>
                <a:ext uri="{FF2B5EF4-FFF2-40B4-BE49-F238E27FC236}">
                  <a16:creationId xmlns:a16="http://schemas.microsoft.com/office/drawing/2014/main" id="{308772FF-5C22-0949-9B77-ECD7469501CB}"/>
                </a:ext>
              </a:extLst>
            </p:cNvPr>
            <p:cNvSpPr/>
            <p:nvPr/>
          </p:nvSpPr>
          <p:spPr bwMode="auto">
            <a:xfrm>
              <a:off x="3153370" y="2385007"/>
              <a:ext cx="489397" cy="373487"/>
            </a:xfrm>
            <a:prstGeom prst="rightArrow">
              <a:avLst/>
            </a:prstGeom>
            <a:solidFill>
              <a:schemeClr val="bg2">
                <a:lumMod val="90000"/>
              </a:schemeClr>
            </a:solidFill>
            <a:ln w="19050">
              <a:solidFill>
                <a:schemeClr val="bg2">
                  <a:lumMod val="9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accent2"/>
                </a:solidFill>
                <a:effectLst/>
                <a:latin typeface="+mn-lt"/>
              </a:endParaRPr>
            </a:p>
          </p:txBody>
        </p:sp>
        <p:sp>
          <p:nvSpPr>
            <p:cNvPr id="22" name="Right Arrow 21">
              <a:extLst>
                <a:ext uri="{FF2B5EF4-FFF2-40B4-BE49-F238E27FC236}">
                  <a16:creationId xmlns:a16="http://schemas.microsoft.com/office/drawing/2014/main" id="{C4216C5F-D81F-EF41-8F06-95473350260F}"/>
                </a:ext>
              </a:extLst>
            </p:cNvPr>
            <p:cNvSpPr/>
            <p:nvPr/>
          </p:nvSpPr>
          <p:spPr bwMode="auto">
            <a:xfrm>
              <a:off x="5500523" y="2385007"/>
              <a:ext cx="489397" cy="373487"/>
            </a:xfrm>
            <a:prstGeom prst="rightArrow">
              <a:avLst/>
            </a:prstGeom>
            <a:solidFill>
              <a:schemeClr val="bg2">
                <a:lumMod val="90000"/>
              </a:schemeClr>
            </a:solidFill>
            <a:ln w="19050">
              <a:solidFill>
                <a:schemeClr val="bg2">
                  <a:lumMod val="9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accent2"/>
                </a:solidFill>
                <a:effectLst/>
                <a:latin typeface="+mn-lt"/>
              </a:endParaRPr>
            </a:p>
          </p:txBody>
        </p:sp>
      </p:grpSp>
    </p:spTree>
    <p:extLst>
      <p:ext uri="{BB962C8B-B14F-4D97-AF65-F5344CB8AC3E}">
        <p14:creationId xmlns:p14="http://schemas.microsoft.com/office/powerpoint/2010/main" val="833058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picture containing blur&#10;&#10;Description automatically generated">
            <a:extLst>
              <a:ext uri="{FF2B5EF4-FFF2-40B4-BE49-F238E27FC236}">
                <a16:creationId xmlns:a16="http://schemas.microsoft.com/office/drawing/2014/main" id="{C88FFF4D-4049-1C5C-61E0-B220885114D3}"/>
              </a:ext>
            </a:extLst>
          </p:cNvPr>
          <p:cNvPicPr>
            <a:picLocks noChangeAspect="1"/>
          </p:cNvPicPr>
          <p:nvPr/>
        </p:nvPicPr>
        <p:blipFill>
          <a:blip r:embed="rId14">
            <a:alphaModFix/>
          </a:blip>
          <a:stretch>
            <a:fillRect/>
          </a:stretch>
        </p:blipFill>
        <p:spPr>
          <a:xfrm>
            <a:off x="-2" y="-19305"/>
            <a:ext cx="9144000" cy="5182110"/>
          </a:xfrm>
          <a:prstGeom prst="rect">
            <a:avLst/>
          </a:prstGeom>
        </p:spPr>
      </p:pic>
      <p:pic>
        <p:nvPicPr>
          <p:cNvPr id="23" name="Picture 22" descr="A close up of a wave&#10;&#10;Description automatically generated with low confidence">
            <a:extLst>
              <a:ext uri="{FF2B5EF4-FFF2-40B4-BE49-F238E27FC236}">
                <a16:creationId xmlns:a16="http://schemas.microsoft.com/office/drawing/2014/main" id="{0D55720C-809D-A2DB-160B-B99B29788C53}"/>
              </a:ext>
            </a:extLst>
          </p:cNvPr>
          <p:cNvPicPr>
            <a:picLocks noChangeAspect="1"/>
          </p:cNvPicPr>
          <p:nvPr/>
        </p:nvPicPr>
        <p:blipFill>
          <a:blip r:embed="rId15">
            <a:alphaModFix amt="24000"/>
          </a:blip>
          <a:stretch>
            <a:fillRect/>
          </a:stretch>
        </p:blipFill>
        <p:spPr>
          <a:xfrm>
            <a:off x="-1" y="-19306"/>
            <a:ext cx="9144000" cy="5162805"/>
          </a:xfrm>
          <a:prstGeom prst="rect">
            <a:avLst/>
          </a:prstGeom>
        </p:spPr>
      </p:pic>
      <p:sp>
        <p:nvSpPr>
          <p:cNvPr id="3" name="Footer Placeholder 2">
            <a:extLst>
              <a:ext uri="{FF2B5EF4-FFF2-40B4-BE49-F238E27FC236}">
                <a16:creationId xmlns:a16="http://schemas.microsoft.com/office/drawing/2014/main" id="{BC4A17FE-E30C-884E-8600-EBD9A3446D50}"/>
              </a:ext>
            </a:extLst>
          </p:cNvPr>
          <p:cNvSpPr>
            <a:spLocks noGrp="1"/>
          </p:cNvSpPr>
          <p:nvPr>
            <p:ph type="ftr" sz="quarter" idx="10"/>
          </p:nvPr>
        </p:nvSpPr>
        <p:spPr/>
        <p:txBody>
          <a:bodyPr/>
          <a:lstStyle/>
          <a:p>
            <a:r>
              <a:rPr lang="en-US" dirty="0">
                <a:solidFill>
                  <a:schemeClr val="bg1"/>
                </a:solidFill>
                <a:latin typeface="Arial" panose="020B0604020202020204" pitchFamily="34" charset="0"/>
                <a:cs typeface="Arial" panose="020B0604020202020204" pitchFamily="34" charset="0"/>
              </a:rPr>
              <a:t>© 2022 IBM Corporation</a:t>
            </a:r>
          </a:p>
        </p:txBody>
      </p:sp>
      <p:sp>
        <p:nvSpPr>
          <p:cNvPr id="12" name="Title">
            <a:extLst>
              <a:ext uri="{FF2B5EF4-FFF2-40B4-BE49-F238E27FC236}">
                <a16:creationId xmlns:a16="http://schemas.microsoft.com/office/drawing/2014/main" id="{B8B93F4D-3644-8E45-8CAC-5EE08EA2E28B}"/>
              </a:ext>
            </a:extLst>
          </p:cNvPr>
          <p:cNvSpPr>
            <a:spLocks noGrp="1"/>
          </p:cNvSpPr>
          <p:nvPr>
            <p:ph type="title"/>
          </p:nvPr>
        </p:nvSpPr>
        <p:spPr>
          <a:xfrm>
            <a:off x="210311" y="201168"/>
            <a:ext cx="6210586" cy="369057"/>
          </a:xfrm>
        </p:spPr>
        <p:txBody>
          <a:bodyPr/>
          <a:lstStyle/>
          <a:p>
            <a:r>
              <a:rPr lang="en-US" dirty="0">
                <a:solidFill>
                  <a:schemeClr val="bg1"/>
                </a:solidFill>
                <a:latin typeface="Arial" panose="020B0604020202020204" pitchFamily="34" charset="0"/>
                <a:cs typeface="Arial" panose="020B0604020202020204" pitchFamily="34" charset="0"/>
              </a:rPr>
              <a:t>Demo components</a:t>
            </a:r>
            <a:br>
              <a:rPr lang="en-US" sz="1600" dirty="0">
                <a:solidFill>
                  <a:schemeClr val="bg1"/>
                </a:solidFill>
                <a:latin typeface="Arial" panose="020B0604020202020204" pitchFamily="34" charset="0"/>
                <a:cs typeface="Arial" panose="020B0604020202020204" pitchFamily="34" charset="0"/>
              </a:rPr>
            </a:br>
            <a:endParaRPr lang="en-US" sz="1600" dirty="0">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21990FC-7919-3995-16ED-00134D85DE5F}"/>
              </a:ext>
            </a:extLst>
          </p:cNvPr>
          <p:cNvGrpSpPr/>
          <p:nvPr/>
        </p:nvGrpSpPr>
        <p:grpSpPr>
          <a:xfrm>
            <a:off x="1215705" y="1562682"/>
            <a:ext cx="6712590" cy="2323565"/>
            <a:chOff x="1190855" y="1753378"/>
            <a:chExt cx="6712590" cy="2323565"/>
          </a:xfrm>
        </p:grpSpPr>
        <p:sp>
          <p:nvSpPr>
            <p:cNvPr id="19" name="Rectangle 4">
              <a:extLst>
                <a:ext uri="{FF2B5EF4-FFF2-40B4-BE49-F238E27FC236}">
                  <a16:creationId xmlns:a16="http://schemas.microsoft.com/office/drawing/2014/main" id="{9AA37A1D-31BF-C4E1-FC03-DE3136748A75}"/>
                </a:ext>
                <a:ext uri="{C183D7F6-B498-43B3-948B-1728B52AA6E4}">
                  <adec:decorative xmlns:adec="http://schemas.microsoft.com/office/drawing/2017/decorative" val="1"/>
                </a:ext>
              </a:extLst>
            </p:cNvPr>
            <p:cNvSpPr>
              <a:spLocks noChangeArrowheads="1"/>
            </p:cNvSpPr>
            <p:nvPr>
              <p:custDataLst>
                <p:tags r:id="rId1"/>
              </p:custDataLst>
            </p:nvPr>
          </p:nvSpPr>
          <p:spPr bwMode="auto">
            <a:xfrm>
              <a:off x="1196451" y="1753378"/>
              <a:ext cx="1447738" cy="2313610"/>
            </a:xfrm>
            <a:prstGeom prst="rect">
              <a:avLst/>
            </a:prstGeom>
            <a:solidFill>
              <a:schemeClr val="bg1"/>
            </a:solidFill>
            <a:ln w="9525">
              <a:noFill/>
              <a:miter lim="800000"/>
              <a:headEnd/>
              <a:tailEnd/>
            </a:ln>
          </p:spPr>
          <p:txBody>
            <a:bodyPr wrap="square" lIns="36000" tIns="36000" rIns="36000" bIns="36000" anchor="b"/>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800" kern="0" dirty="0">
                <a:latin typeface="Arial" panose="020B0604020202020204" pitchFamily="34" charset="0"/>
                <a:ea typeface="+mn-ea"/>
                <a:cs typeface="Arial" panose="020B0604020202020204" pitchFamily="34" charset="0"/>
              </a:endParaRPr>
            </a:p>
          </p:txBody>
        </p:sp>
        <p:sp>
          <p:nvSpPr>
            <p:cNvPr id="20" name="Rectangle 4">
              <a:extLst>
                <a:ext uri="{FF2B5EF4-FFF2-40B4-BE49-F238E27FC236}">
                  <a16:creationId xmlns:a16="http://schemas.microsoft.com/office/drawing/2014/main" id="{2F4B76D3-FE4E-F2DD-E0F0-67E9981B2670}"/>
                </a:ext>
                <a:ext uri="{C183D7F6-B498-43B3-948B-1728B52AA6E4}">
                  <adec:decorative xmlns:adec="http://schemas.microsoft.com/office/drawing/2017/decorative" val="1"/>
                </a:ext>
              </a:extLst>
            </p:cNvPr>
            <p:cNvSpPr>
              <a:spLocks noChangeArrowheads="1"/>
            </p:cNvSpPr>
            <p:nvPr>
              <p:custDataLst>
                <p:tags r:id="rId2"/>
              </p:custDataLst>
            </p:nvPr>
          </p:nvSpPr>
          <p:spPr bwMode="auto">
            <a:xfrm>
              <a:off x="2767459" y="1753379"/>
              <a:ext cx="5135986" cy="2323564"/>
            </a:xfrm>
            <a:prstGeom prst="rect">
              <a:avLst/>
            </a:prstGeom>
            <a:solidFill>
              <a:schemeClr val="bg1"/>
            </a:solidFill>
            <a:ln w="9525">
              <a:noFill/>
              <a:miter lim="800000"/>
              <a:headEnd/>
              <a:tailEnd/>
            </a:ln>
          </p:spPr>
          <p:txBody>
            <a:bodyPr wrap="none" lIns="91440" anchor="t"/>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1200" b="1" kern="0" dirty="0">
                <a:latin typeface="+mn-lt"/>
                <a:ea typeface="+mn-ea"/>
              </a:endParaRPr>
            </a:p>
          </p:txBody>
        </p:sp>
        <p:sp>
          <p:nvSpPr>
            <p:cNvPr id="21" name="TextBox 20">
              <a:extLst>
                <a:ext uri="{FF2B5EF4-FFF2-40B4-BE49-F238E27FC236}">
                  <a16:creationId xmlns:a16="http://schemas.microsoft.com/office/drawing/2014/main" id="{4F0C7FB9-EDF2-8065-D7D3-F6644D1A4756}"/>
                </a:ext>
              </a:extLst>
            </p:cNvPr>
            <p:cNvSpPr txBox="1"/>
            <p:nvPr/>
          </p:nvSpPr>
          <p:spPr>
            <a:xfrm>
              <a:off x="2762109" y="3789989"/>
              <a:ext cx="5135986" cy="276999"/>
            </a:xfrm>
            <a:prstGeom prst="rect">
              <a:avLst/>
            </a:prstGeom>
            <a:noFill/>
          </p:spPr>
          <p:txBody>
            <a:bodyPr wrap="square" anchor="ctr">
              <a:spAutoFit/>
            </a:bodyPr>
            <a:lstStyle/>
            <a:p>
              <a:pPr marL="0" lvl="1" indent="0" algn="ctr" defTabSz="914400" fontAlgn="base">
                <a:spcBef>
                  <a:spcPts val="1100"/>
                </a:spcBef>
                <a:spcAft>
                  <a:spcPct val="0"/>
                </a:spcAft>
                <a:buClr>
                  <a:schemeClr val="bg1"/>
                </a:buClr>
                <a:buSzPct val="100000"/>
              </a:pPr>
              <a:r>
                <a:rPr lang="en-US" sz="1200" kern="0" dirty="0">
                  <a:latin typeface="Arial" panose="020B0604020202020204" pitchFamily="34" charset="0"/>
                  <a:cs typeface="Arial" panose="020B0604020202020204" pitchFamily="34" charset="0"/>
                </a:rPr>
                <a:t>Cloud Pak for Integration</a:t>
              </a:r>
            </a:p>
          </p:txBody>
        </p:sp>
        <p:sp>
          <p:nvSpPr>
            <p:cNvPr id="24" name="Rectangle 3">
              <a:extLst>
                <a:ext uri="{FF2B5EF4-FFF2-40B4-BE49-F238E27FC236}">
                  <a16:creationId xmlns:a16="http://schemas.microsoft.com/office/drawing/2014/main" id="{444D6344-5A4C-1A84-475A-C16515E5DCBA}"/>
                </a:ext>
                <a:ext uri="{C183D7F6-B498-43B3-948B-1728B52AA6E4}">
                  <adec:decorative xmlns:adec="http://schemas.microsoft.com/office/drawing/2017/decorative" val="1"/>
                </a:ext>
              </a:extLst>
            </p:cNvPr>
            <p:cNvSpPr>
              <a:spLocks noChangeArrowheads="1"/>
            </p:cNvSpPr>
            <p:nvPr>
              <p:custDataLst>
                <p:tags r:id="rId3"/>
              </p:custDataLst>
            </p:nvPr>
          </p:nvSpPr>
          <p:spPr bwMode="auto">
            <a:xfrm>
              <a:off x="5483911" y="1890858"/>
              <a:ext cx="2286000" cy="1900699"/>
            </a:xfrm>
            <a:prstGeom prst="rect">
              <a:avLst/>
            </a:prstGeom>
            <a:solidFill>
              <a:schemeClr val="accent2"/>
            </a:solidFill>
            <a:ln>
              <a:noFill/>
            </a:ln>
          </p:spPr>
          <p:txBody>
            <a:bodyPr wrap="square" anchor="t"/>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br>
                <a:rPr lang="en-US" sz="1200" kern="0" dirty="0">
                  <a:solidFill>
                    <a:schemeClr val="bg1"/>
                  </a:solidFill>
                  <a:latin typeface="Arial" panose="020B0604020202020204" pitchFamily="34" charset="0"/>
                  <a:cs typeface="Arial" panose="020B0604020202020204" pitchFamily="34" charset="0"/>
                </a:rPr>
              </a:br>
              <a:r>
                <a:rPr lang="en-US" sz="1200" b="1" kern="0" dirty="0">
                  <a:solidFill>
                    <a:schemeClr val="bg1"/>
                  </a:solidFill>
                  <a:latin typeface="Arial" panose="020B0604020202020204" pitchFamily="34" charset="0"/>
                  <a:cs typeface="Arial" panose="020B0604020202020204" pitchFamily="34" charset="0"/>
                </a:rPr>
                <a:t>API management</a:t>
              </a:r>
            </a:p>
          </p:txBody>
        </p:sp>
        <p:grpSp>
          <p:nvGrpSpPr>
            <p:cNvPr id="5" name="Group 4">
              <a:extLst>
                <a:ext uri="{FF2B5EF4-FFF2-40B4-BE49-F238E27FC236}">
                  <a16:creationId xmlns:a16="http://schemas.microsoft.com/office/drawing/2014/main" id="{21B9B506-E41C-B5ED-56F1-DC7325D2B569}"/>
                </a:ext>
              </a:extLst>
            </p:cNvPr>
            <p:cNvGrpSpPr/>
            <p:nvPr/>
          </p:nvGrpSpPr>
          <p:grpSpPr>
            <a:xfrm>
              <a:off x="5574279" y="2567058"/>
              <a:ext cx="2102049" cy="963732"/>
              <a:chOff x="5574279" y="2567058"/>
              <a:chExt cx="2102049" cy="963732"/>
            </a:xfrm>
          </p:grpSpPr>
          <p:sp>
            <p:nvSpPr>
              <p:cNvPr id="41" name="Rectangle 3">
                <a:extLst>
                  <a:ext uri="{FF2B5EF4-FFF2-40B4-BE49-F238E27FC236}">
                    <a16:creationId xmlns:a16="http://schemas.microsoft.com/office/drawing/2014/main" id="{7708774A-63EB-62A1-4F51-E9582EB1C55D}"/>
                  </a:ext>
                  <a:ext uri="{C183D7F6-B498-43B3-948B-1728B52AA6E4}">
                    <adec:decorative xmlns:adec="http://schemas.microsoft.com/office/drawing/2017/decorative" val="1"/>
                  </a:ext>
                </a:extLst>
              </p:cNvPr>
              <p:cNvSpPr>
                <a:spLocks noChangeArrowheads="1"/>
              </p:cNvSpPr>
              <p:nvPr>
                <p:custDataLst>
                  <p:tags r:id="rId10"/>
                </p:custDataLst>
              </p:nvPr>
            </p:nvSpPr>
            <p:spPr bwMode="auto">
              <a:xfrm>
                <a:off x="6122383" y="3091878"/>
                <a:ext cx="1005840" cy="438912"/>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1100" kern="0" dirty="0">
                    <a:solidFill>
                      <a:schemeClr val="bg1"/>
                    </a:solidFill>
                    <a:latin typeface="Arial" panose="020B0604020202020204" pitchFamily="34" charset="0"/>
                    <a:cs typeface="Arial" panose="020B0604020202020204" pitchFamily="34" charset="0"/>
                  </a:rPr>
                  <a:t>Developer portal</a:t>
                </a:r>
              </a:p>
            </p:txBody>
          </p:sp>
          <p:grpSp>
            <p:nvGrpSpPr>
              <p:cNvPr id="2" name="Group 1">
                <a:extLst>
                  <a:ext uri="{FF2B5EF4-FFF2-40B4-BE49-F238E27FC236}">
                    <a16:creationId xmlns:a16="http://schemas.microsoft.com/office/drawing/2014/main" id="{8FF2970A-4283-30AA-440B-3F424CF74F52}"/>
                  </a:ext>
                </a:extLst>
              </p:cNvPr>
              <p:cNvGrpSpPr/>
              <p:nvPr/>
            </p:nvGrpSpPr>
            <p:grpSpPr>
              <a:xfrm>
                <a:off x="5574279" y="2567058"/>
                <a:ext cx="2102049" cy="438912"/>
                <a:chOff x="5574279" y="2567058"/>
                <a:chExt cx="2102049" cy="438912"/>
              </a:xfrm>
            </p:grpSpPr>
            <p:sp>
              <p:nvSpPr>
                <p:cNvPr id="42" name="Rectangle 3">
                  <a:extLst>
                    <a:ext uri="{FF2B5EF4-FFF2-40B4-BE49-F238E27FC236}">
                      <a16:creationId xmlns:a16="http://schemas.microsoft.com/office/drawing/2014/main" id="{D825895F-8C47-37A8-7E3D-32CE173556E0}"/>
                    </a:ext>
                    <a:ext uri="{C183D7F6-B498-43B3-948B-1728B52AA6E4}">
                      <adec:decorative xmlns:adec="http://schemas.microsoft.com/office/drawing/2017/decorative" val="1"/>
                    </a:ext>
                  </a:extLst>
                </p:cNvPr>
                <p:cNvSpPr>
                  <a:spLocks noChangeArrowheads="1"/>
                </p:cNvSpPr>
                <p:nvPr>
                  <p:custDataLst>
                    <p:tags r:id="rId11"/>
                  </p:custDataLst>
                </p:nvPr>
              </p:nvSpPr>
              <p:spPr bwMode="auto">
                <a:xfrm>
                  <a:off x="5574279" y="2567058"/>
                  <a:ext cx="1005840" cy="438912"/>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1100" kern="0" dirty="0">
                      <a:solidFill>
                        <a:schemeClr val="bg1"/>
                      </a:solidFill>
                      <a:latin typeface="Arial" panose="020B0604020202020204" pitchFamily="34" charset="0"/>
                      <a:cs typeface="Arial" panose="020B0604020202020204" pitchFamily="34" charset="0"/>
                    </a:rPr>
                    <a:t>API</a:t>
                  </a:r>
                  <a:br>
                    <a:rPr lang="en-US" sz="1100" kern="0" dirty="0">
                      <a:solidFill>
                        <a:schemeClr val="bg1"/>
                      </a:solidFill>
                      <a:latin typeface="Arial" panose="020B0604020202020204" pitchFamily="34" charset="0"/>
                      <a:cs typeface="Arial" panose="020B0604020202020204" pitchFamily="34" charset="0"/>
                    </a:rPr>
                  </a:br>
                  <a:r>
                    <a:rPr lang="en-US" sz="1100" kern="0" dirty="0">
                      <a:solidFill>
                        <a:schemeClr val="bg1"/>
                      </a:solidFill>
                      <a:latin typeface="Arial" panose="020B0604020202020204" pitchFamily="34" charset="0"/>
                      <a:cs typeface="Arial" panose="020B0604020202020204" pitchFamily="34" charset="0"/>
                    </a:rPr>
                    <a:t>gateway</a:t>
                  </a:r>
                </a:p>
              </p:txBody>
            </p:sp>
            <p:sp>
              <p:nvSpPr>
                <p:cNvPr id="43" name="Rectangle 3">
                  <a:extLst>
                    <a:ext uri="{FF2B5EF4-FFF2-40B4-BE49-F238E27FC236}">
                      <a16:creationId xmlns:a16="http://schemas.microsoft.com/office/drawing/2014/main" id="{3B113F53-3FDD-2A01-CF1F-03EA4DF73B0D}"/>
                    </a:ext>
                    <a:ext uri="{C183D7F6-B498-43B3-948B-1728B52AA6E4}">
                      <adec:decorative xmlns:adec="http://schemas.microsoft.com/office/drawing/2017/decorative" val="1"/>
                    </a:ext>
                  </a:extLst>
                </p:cNvPr>
                <p:cNvSpPr>
                  <a:spLocks noChangeArrowheads="1"/>
                </p:cNvSpPr>
                <p:nvPr>
                  <p:custDataLst>
                    <p:tags r:id="rId12"/>
                  </p:custDataLst>
                </p:nvPr>
              </p:nvSpPr>
              <p:spPr bwMode="auto">
                <a:xfrm>
                  <a:off x="6670488" y="2567058"/>
                  <a:ext cx="1005840" cy="438912"/>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1100" kern="0" dirty="0">
                      <a:solidFill>
                        <a:schemeClr val="bg1"/>
                      </a:solidFill>
                      <a:latin typeface="Arial" panose="020B0604020202020204" pitchFamily="34" charset="0"/>
                      <a:cs typeface="Arial" panose="020B0604020202020204" pitchFamily="34" charset="0"/>
                    </a:rPr>
                    <a:t>API authoring</a:t>
                  </a:r>
                </a:p>
              </p:txBody>
            </p:sp>
          </p:grpSp>
        </p:grpSp>
        <p:sp>
          <p:nvSpPr>
            <p:cNvPr id="27" name="Rectangle 3">
              <a:extLst>
                <a:ext uri="{FF2B5EF4-FFF2-40B4-BE49-F238E27FC236}">
                  <a16:creationId xmlns:a16="http://schemas.microsoft.com/office/drawing/2014/main" id="{B76D35A3-EDD1-A709-679C-5D3662B9C140}"/>
                </a:ext>
                <a:ext uri="{C183D7F6-B498-43B3-948B-1728B52AA6E4}">
                  <adec:decorative xmlns:adec="http://schemas.microsoft.com/office/drawing/2017/decorative" val="1"/>
                </a:ext>
              </a:extLst>
            </p:cNvPr>
            <p:cNvSpPr>
              <a:spLocks noChangeArrowheads="1"/>
            </p:cNvSpPr>
            <p:nvPr>
              <p:custDataLst>
                <p:tags r:id="rId4"/>
              </p:custDataLst>
            </p:nvPr>
          </p:nvSpPr>
          <p:spPr bwMode="auto">
            <a:xfrm>
              <a:off x="4172713" y="1890857"/>
              <a:ext cx="1188720" cy="1900699"/>
            </a:xfrm>
            <a:prstGeom prst="rect">
              <a:avLst/>
            </a:prstGeom>
            <a:solidFill>
              <a:schemeClr val="accent2"/>
            </a:solidFill>
            <a:ln>
              <a:noFill/>
            </a:ln>
          </p:spPr>
          <p:txBody>
            <a:bodyPr wrap="square" anchor="t"/>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br>
                <a:rPr lang="en-US" sz="1200" kern="0" dirty="0">
                  <a:solidFill>
                    <a:schemeClr val="bg1"/>
                  </a:solidFill>
                  <a:latin typeface="Arial" panose="020B0604020202020204" pitchFamily="34" charset="0"/>
                  <a:cs typeface="Arial" panose="020B0604020202020204" pitchFamily="34" charset="0"/>
                </a:rPr>
              </a:br>
              <a:r>
                <a:rPr lang="en-US" sz="1200" b="1" kern="0" dirty="0">
                  <a:solidFill>
                    <a:schemeClr val="bg1"/>
                  </a:solidFill>
                  <a:latin typeface="Arial" panose="020B0604020202020204" pitchFamily="34" charset="0"/>
                  <a:cs typeface="Arial" panose="020B0604020202020204" pitchFamily="34" charset="0"/>
                </a:rPr>
                <a:t>Messaging</a:t>
              </a:r>
            </a:p>
          </p:txBody>
        </p:sp>
        <p:sp>
          <p:nvSpPr>
            <p:cNvPr id="28" name="Rectangle 3">
              <a:extLst>
                <a:ext uri="{FF2B5EF4-FFF2-40B4-BE49-F238E27FC236}">
                  <a16:creationId xmlns:a16="http://schemas.microsoft.com/office/drawing/2014/main" id="{CF7ECA2E-A1AA-B80C-102B-DE3871B9CB3A}"/>
                </a:ext>
                <a:ext uri="{C183D7F6-B498-43B3-948B-1728B52AA6E4}">
                  <adec:decorative xmlns:adec="http://schemas.microsoft.com/office/drawing/2017/decorative" val="1"/>
                </a:ext>
              </a:extLst>
            </p:cNvPr>
            <p:cNvSpPr>
              <a:spLocks noChangeArrowheads="1"/>
            </p:cNvSpPr>
            <p:nvPr>
              <p:custDataLst>
                <p:tags r:id="rId5"/>
              </p:custDataLst>
            </p:nvPr>
          </p:nvSpPr>
          <p:spPr bwMode="auto">
            <a:xfrm>
              <a:off x="4264276" y="2829243"/>
              <a:ext cx="1005594" cy="439362"/>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1100" kern="0" dirty="0">
                  <a:solidFill>
                    <a:schemeClr val="bg1"/>
                  </a:solidFill>
                  <a:latin typeface="Arial" panose="020B0604020202020204" pitchFamily="34" charset="0"/>
                  <a:cs typeface="Arial" panose="020B0604020202020204" pitchFamily="34" charset="0"/>
                </a:rPr>
                <a:t>Queue management</a:t>
              </a:r>
            </a:p>
          </p:txBody>
        </p:sp>
        <p:sp>
          <p:nvSpPr>
            <p:cNvPr id="39" name="Rectangle 3">
              <a:extLst>
                <a:ext uri="{FF2B5EF4-FFF2-40B4-BE49-F238E27FC236}">
                  <a16:creationId xmlns:a16="http://schemas.microsoft.com/office/drawing/2014/main" id="{F85CF479-4DCD-CA7E-4B45-F5A0FC57099F}"/>
                </a:ext>
                <a:ext uri="{C183D7F6-B498-43B3-948B-1728B52AA6E4}">
                  <adec:decorative xmlns:adec="http://schemas.microsoft.com/office/drawing/2017/decorative" val="1"/>
                </a:ext>
              </a:extLst>
            </p:cNvPr>
            <p:cNvSpPr>
              <a:spLocks noChangeArrowheads="1"/>
            </p:cNvSpPr>
            <p:nvPr>
              <p:custDataLst>
                <p:tags r:id="rId6"/>
              </p:custDataLst>
            </p:nvPr>
          </p:nvSpPr>
          <p:spPr bwMode="auto">
            <a:xfrm>
              <a:off x="2893281" y="1884318"/>
              <a:ext cx="1186792" cy="1900699"/>
            </a:xfrm>
            <a:prstGeom prst="rect">
              <a:avLst/>
            </a:prstGeom>
            <a:solidFill>
              <a:schemeClr val="accent2"/>
            </a:solidFill>
            <a:ln>
              <a:noFill/>
            </a:ln>
          </p:spPr>
          <p:txBody>
            <a:bodyPr wrap="square" anchor="t"/>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br>
                <a:rPr lang="en-US" sz="1200" kern="0" dirty="0">
                  <a:solidFill>
                    <a:schemeClr val="bg1"/>
                  </a:solidFill>
                  <a:latin typeface="Arial" panose="020B0604020202020204" pitchFamily="34" charset="0"/>
                  <a:cs typeface="Arial" panose="020B0604020202020204" pitchFamily="34" charset="0"/>
                </a:rPr>
              </a:br>
              <a:r>
                <a:rPr lang="en-US" sz="1200" b="1" kern="0" dirty="0">
                  <a:solidFill>
                    <a:schemeClr val="bg1"/>
                  </a:solidFill>
                  <a:latin typeface="Arial" panose="020B0604020202020204" pitchFamily="34" charset="0"/>
                  <a:cs typeface="Arial" panose="020B0604020202020204" pitchFamily="34" charset="0"/>
                </a:rPr>
                <a:t>Application integration</a:t>
              </a:r>
            </a:p>
          </p:txBody>
        </p:sp>
        <p:sp>
          <p:nvSpPr>
            <p:cNvPr id="40" name="Rectangle 3">
              <a:extLst>
                <a:ext uri="{FF2B5EF4-FFF2-40B4-BE49-F238E27FC236}">
                  <a16:creationId xmlns:a16="http://schemas.microsoft.com/office/drawing/2014/main" id="{A326E5E1-C78A-A3B1-0B8A-935FA9A5548D}"/>
                </a:ext>
                <a:ext uri="{C183D7F6-B498-43B3-948B-1728B52AA6E4}">
                  <adec:decorative xmlns:adec="http://schemas.microsoft.com/office/drawing/2017/decorative" val="1"/>
                </a:ext>
              </a:extLst>
            </p:cNvPr>
            <p:cNvSpPr>
              <a:spLocks noChangeArrowheads="1"/>
            </p:cNvSpPr>
            <p:nvPr>
              <p:custDataLst>
                <p:tags r:id="rId7"/>
              </p:custDataLst>
            </p:nvPr>
          </p:nvSpPr>
          <p:spPr bwMode="auto">
            <a:xfrm>
              <a:off x="2983757" y="2829243"/>
              <a:ext cx="1005840" cy="439362"/>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1100" kern="0" dirty="0">
                  <a:solidFill>
                    <a:schemeClr val="bg1"/>
                  </a:solidFill>
                  <a:latin typeface="Arial" panose="020B0604020202020204" pitchFamily="34" charset="0"/>
                  <a:cs typeface="Arial" panose="020B0604020202020204" pitchFamily="34" charset="0"/>
                </a:rPr>
                <a:t>Integration runtime</a:t>
              </a:r>
            </a:p>
          </p:txBody>
        </p:sp>
        <p:sp>
          <p:nvSpPr>
            <p:cNvPr id="45" name="Rectangle 3">
              <a:extLst>
                <a:ext uri="{FF2B5EF4-FFF2-40B4-BE49-F238E27FC236}">
                  <a16:creationId xmlns:a16="http://schemas.microsoft.com/office/drawing/2014/main" id="{BD5B7818-591B-5D9E-0961-1460793728A0}"/>
                </a:ext>
                <a:ext uri="{C183D7F6-B498-43B3-948B-1728B52AA6E4}">
                  <adec:decorative xmlns:adec="http://schemas.microsoft.com/office/drawing/2017/decorative" val="1"/>
                </a:ext>
              </a:extLst>
            </p:cNvPr>
            <p:cNvSpPr>
              <a:spLocks noChangeArrowheads="1"/>
            </p:cNvSpPr>
            <p:nvPr>
              <p:custDataLst>
                <p:tags r:id="rId8"/>
              </p:custDataLst>
            </p:nvPr>
          </p:nvSpPr>
          <p:spPr bwMode="auto">
            <a:xfrm>
              <a:off x="1319721" y="1881983"/>
              <a:ext cx="1190006" cy="1903033"/>
            </a:xfrm>
            <a:prstGeom prst="rect">
              <a:avLst/>
            </a:prstGeom>
            <a:solidFill>
              <a:schemeClr val="accent2"/>
            </a:solidFill>
            <a:ln>
              <a:noFill/>
            </a:ln>
          </p:spPr>
          <p:txBody>
            <a:bodyPr wrap="square" anchor="t"/>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br>
                <a:rPr lang="en-US" sz="1200" kern="0" dirty="0">
                  <a:solidFill>
                    <a:schemeClr val="bg1"/>
                  </a:solidFill>
                  <a:latin typeface="Arial" panose="020B0604020202020204" pitchFamily="34" charset="0"/>
                  <a:cs typeface="Arial" panose="020B0604020202020204" pitchFamily="34" charset="0"/>
                </a:rPr>
              </a:br>
              <a:r>
                <a:rPr lang="en-US" sz="1200" b="1" kern="0" dirty="0">
                  <a:solidFill>
                    <a:schemeClr val="bg1"/>
                  </a:solidFill>
                  <a:latin typeface="Arial" panose="020B0604020202020204" pitchFamily="34" charset="0"/>
                  <a:cs typeface="Arial" panose="020B0604020202020204" pitchFamily="34" charset="0"/>
                </a:rPr>
                <a:t>CI / CD</a:t>
              </a:r>
            </a:p>
          </p:txBody>
        </p:sp>
        <p:sp>
          <p:nvSpPr>
            <p:cNvPr id="46" name="Rectangle 3">
              <a:extLst>
                <a:ext uri="{FF2B5EF4-FFF2-40B4-BE49-F238E27FC236}">
                  <a16:creationId xmlns:a16="http://schemas.microsoft.com/office/drawing/2014/main" id="{97275147-26E2-106A-4857-BC9E1B92CC63}"/>
                </a:ext>
                <a:ext uri="{C183D7F6-B498-43B3-948B-1728B52AA6E4}">
                  <adec:decorative xmlns:adec="http://schemas.microsoft.com/office/drawing/2017/decorative" val="1"/>
                </a:ext>
              </a:extLst>
            </p:cNvPr>
            <p:cNvSpPr>
              <a:spLocks noChangeArrowheads="1"/>
            </p:cNvSpPr>
            <p:nvPr>
              <p:custDataLst>
                <p:tags r:id="rId9"/>
              </p:custDataLst>
            </p:nvPr>
          </p:nvSpPr>
          <p:spPr bwMode="auto">
            <a:xfrm>
              <a:off x="1411804" y="2829243"/>
              <a:ext cx="1005840" cy="439363"/>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1100" kern="0" dirty="0">
                  <a:solidFill>
                    <a:schemeClr val="bg1"/>
                  </a:solidFill>
                  <a:latin typeface="Arial" panose="020B0604020202020204" pitchFamily="34" charset="0"/>
                  <a:cs typeface="Arial" panose="020B0604020202020204" pitchFamily="34" charset="0"/>
                </a:rPr>
                <a:t>Deployment pipeline</a:t>
              </a:r>
            </a:p>
          </p:txBody>
        </p:sp>
        <p:sp>
          <p:nvSpPr>
            <p:cNvPr id="47" name="TextBox 46">
              <a:extLst>
                <a:ext uri="{FF2B5EF4-FFF2-40B4-BE49-F238E27FC236}">
                  <a16:creationId xmlns:a16="http://schemas.microsoft.com/office/drawing/2014/main" id="{E34A7C06-14A0-EECC-B1B9-A3CBD9BADADC}"/>
                </a:ext>
              </a:extLst>
            </p:cNvPr>
            <p:cNvSpPr txBox="1"/>
            <p:nvPr/>
          </p:nvSpPr>
          <p:spPr>
            <a:xfrm>
              <a:off x="1190855" y="3791556"/>
              <a:ext cx="1447738" cy="276999"/>
            </a:xfrm>
            <a:prstGeom prst="rect">
              <a:avLst/>
            </a:prstGeom>
            <a:noFill/>
          </p:spPr>
          <p:txBody>
            <a:bodyPr wrap="square" anchor="ctr">
              <a:spAutoFit/>
            </a:bodyPr>
            <a:lstStyle/>
            <a:p>
              <a:pPr marL="0" lvl="1" indent="0" algn="ctr" defTabSz="914400" fontAlgn="base">
                <a:spcBef>
                  <a:spcPts val="1100"/>
                </a:spcBef>
                <a:spcAft>
                  <a:spcPct val="0"/>
                </a:spcAft>
                <a:buClr>
                  <a:schemeClr val="bg1"/>
                </a:buClr>
                <a:buSzPct val="100000"/>
              </a:pPr>
              <a:r>
                <a:rPr lang="en-US" sz="1200" kern="0" dirty="0">
                  <a:latin typeface="Arial" panose="020B0604020202020204" pitchFamily="34" charset="0"/>
                  <a:cs typeface="Arial" panose="020B0604020202020204" pitchFamily="34" charset="0"/>
                </a:rPr>
                <a:t>OpenShift</a:t>
              </a:r>
            </a:p>
          </p:txBody>
        </p:sp>
      </p:grpSp>
    </p:spTree>
    <p:extLst>
      <p:ext uri="{BB962C8B-B14F-4D97-AF65-F5344CB8AC3E}">
        <p14:creationId xmlns:p14="http://schemas.microsoft.com/office/powerpoint/2010/main" val="1765470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blur&#10;&#10;Description automatically generated">
            <a:extLst>
              <a:ext uri="{FF2B5EF4-FFF2-40B4-BE49-F238E27FC236}">
                <a16:creationId xmlns:a16="http://schemas.microsoft.com/office/drawing/2014/main" id="{9248A943-7586-A342-8A23-BA5EFE9C058F}"/>
              </a:ext>
            </a:extLst>
          </p:cNvPr>
          <p:cNvPicPr>
            <a:picLocks noChangeAspect="1"/>
          </p:cNvPicPr>
          <p:nvPr/>
        </p:nvPicPr>
        <p:blipFill>
          <a:blip r:embed="rId3">
            <a:alphaModFix/>
          </a:blip>
          <a:stretch>
            <a:fillRect/>
          </a:stretch>
        </p:blipFill>
        <p:spPr>
          <a:xfrm>
            <a:off x="-2" y="-19305"/>
            <a:ext cx="9144000" cy="5182110"/>
          </a:xfrm>
          <a:prstGeom prst="rect">
            <a:avLst/>
          </a:prstGeom>
        </p:spPr>
      </p:pic>
      <p:pic>
        <p:nvPicPr>
          <p:cNvPr id="7" name="Picture 6" descr="A close up of a wave&#10;&#10;Description automatically generated with low confidence">
            <a:extLst>
              <a:ext uri="{FF2B5EF4-FFF2-40B4-BE49-F238E27FC236}">
                <a16:creationId xmlns:a16="http://schemas.microsoft.com/office/drawing/2014/main" id="{7609E39F-C2F6-3441-964F-08C396BB6578}"/>
              </a:ext>
            </a:extLst>
          </p:cNvPr>
          <p:cNvPicPr>
            <a:picLocks noChangeAspect="1"/>
          </p:cNvPicPr>
          <p:nvPr/>
        </p:nvPicPr>
        <p:blipFill>
          <a:blip r:embed="rId4">
            <a:alphaModFix amt="24000"/>
          </a:blip>
          <a:stretch>
            <a:fillRect/>
          </a:stretch>
        </p:blipFill>
        <p:spPr>
          <a:xfrm>
            <a:off x="-1" y="-19306"/>
            <a:ext cx="9144000" cy="5162805"/>
          </a:xfrm>
          <a:prstGeom prst="rect">
            <a:avLst/>
          </a:prstGeom>
        </p:spPr>
      </p:pic>
      <p:sp>
        <p:nvSpPr>
          <p:cNvPr id="5" name="Title Placeholder 1">
            <a:extLst>
              <a:ext uri="{FF2B5EF4-FFF2-40B4-BE49-F238E27FC236}">
                <a16:creationId xmlns:a16="http://schemas.microsoft.com/office/drawing/2014/main" id="{5FC501F7-74BE-3A08-8900-6F93FF2ED203}"/>
              </a:ext>
            </a:extLst>
          </p:cNvPr>
          <p:cNvSpPr txBox="1">
            <a:spLocks/>
          </p:cNvSpPr>
          <p:nvPr/>
        </p:nvSpPr>
        <p:spPr>
          <a:xfrm>
            <a:off x="2" y="1112775"/>
            <a:ext cx="9143998" cy="145897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b="1" i="0" kern="1200">
                <a:solidFill>
                  <a:schemeClr val="tx1"/>
                </a:solidFill>
                <a:latin typeface="IBM Plex Sans Light" panose="020B0403050203000203" pitchFamily="34" charset="0"/>
                <a:ea typeface="+mj-ea"/>
                <a:cs typeface="+mj-cs"/>
              </a:defRPr>
            </a:lvl1pPr>
          </a:lstStyle>
          <a:p>
            <a:pPr algn="ctr">
              <a:spcBef>
                <a:spcPts val="600"/>
              </a:spcBef>
              <a:spcAft>
                <a:spcPts val="1800"/>
              </a:spcAft>
            </a:pPr>
            <a:r>
              <a:rPr lang="en-US" sz="3500" b="0" dirty="0">
                <a:solidFill>
                  <a:schemeClr val="bg1"/>
                </a:solidFill>
                <a:latin typeface="Arial" panose="020B0604020202020204" pitchFamily="34" charset="0"/>
                <a:cs typeface="Arial" panose="020B0604020202020204" pitchFamily="34" charset="0"/>
              </a:rPr>
              <a:t>DEMO</a:t>
            </a:r>
          </a:p>
          <a:p>
            <a:pPr algn="ctr">
              <a:spcBef>
                <a:spcPts val="600"/>
              </a:spcBef>
              <a:spcAft>
                <a:spcPts val="1800"/>
              </a:spcAft>
            </a:pPr>
            <a:r>
              <a:rPr lang="en-US" sz="3500" b="0" dirty="0">
                <a:solidFill>
                  <a:schemeClr val="bg1"/>
                </a:solidFill>
                <a:latin typeface="Arial" panose="020B0604020202020204" pitchFamily="34" charset="0"/>
                <a:cs typeface="Arial" panose="020B0604020202020204" pitchFamily="34" charset="0"/>
              </a:rPr>
              <a:t>Cloud-native integration deployment</a:t>
            </a:r>
            <a:endParaRPr lang="en-US" sz="3200" b="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623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blur&#10;&#10;Description automatically generated">
            <a:extLst>
              <a:ext uri="{FF2B5EF4-FFF2-40B4-BE49-F238E27FC236}">
                <a16:creationId xmlns:a16="http://schemas.microsoft.com/office/drawing/2014/main" id="{E6701448-E8AD-F30E-8CF0-761E6D1B4B67}"/>
              </a:ext>
            </a:extLst>
          </p:cNvPr>
          <p:cNvPicPr>
            <a:picLocks noChangeAspect="1"/>
          </p:cNvPicPr>
          <p:nvPr/>
        </p:nvPicPr>
        <p:blipFill>
          <a:blip r:embed="rId2">
            <a:alphaModFix/>
          </a:blip>
          <a:stretch>
            <a:fillRect/>
          </a:stretch>
        </p:blipFill>
        <p:spPr>
          <a:xfrm>
            <a:off x="-2" y="-19305"/>
            <a:ext cx="9144000" cy="5182110"/>
          </a:xfrm>
          <a:prstGeom prst="rect">
            <a:avLst/>
          </a:prstGeom>
        </p:spPr>
      </p:pic>
      <p:pic>
        <p:nvPicPr>
          <p:cNvPr id="27" name="Picture 26" descr="A close up of a wave&#10;&#10;Description automatically generated with low confidence">
            <a:extLst>
              <a:ext uri="{FF2B5EF4-FFF2-40B4-BE49-F238E27FC236}">
                <a16:creationId xmlns:a16="http://schemas.microsoft.com/office/drawing/2014/main" id="{B1502845-0225-3387-E8BD-DA12F57953F8}"/>
              </a:ext>
            </a:extLst>
          </p:cNvPr>
          <p:cNvPicPr>
            <a:picLocks noChangeAspect="1"/>
          </p:cNvPicPr>
          <p:nvPr/>
        </p:nvPicPr>
        <p:blipFill>
          <a:blip r:embed="rId3">
            <a:alphaModFix amt="24000"/>
          </a:blip>
          <a:stretch>
            <a:fillRect/>
          </a:stretch>
        </p:blipFill>
        <p:spPr>
          <a:xfrm>
            <a:off x="-1" y="-19306"/>
            <a:ext cx="9144000" cy="5162805"/>
          </a:xfrm>
          <a:prstGeom prst="rect">
            <a:avLst/>
          </a:prstGeom>
        </p:spPr>
      </p:pic>
      <p:sp>
        <p:nvSpPr>
          <p:cNvPr id="3" name="Footer Placeholder 2">
            <a:extLst>
              <a:ext uri="{FF2B5EF4-FFF2-40B4-BE49-F238E27FC236}">
                <a16:creationId xmlns:a16="http://schemas.microsoft.com/office/drawing/2014/main" id="{BC4A17FE-E30C-884E-8600-EBD9A3446D50}"/>
              </a:ext>
            </a:extLst>
          </p:cNvPr>
          <p:cNvSpPr>
            <a:spLocks noGrp="1"/>
          </p:cNvSpPr>
          <p:nvPr>
            <p:ph type="ftr" sz="quarter" idx="10"/>
          </p:nvPr>
        </p:nvSpPr>
        <p:spPr/>
        <p:txBody>
          <a:bodyPr/>
          <a:lstStyle/>
          <a:p>
            <a:r>
              <a:rPr lang="en-US" dirty="0">
                <a:solidFill>
                  <a:schemeClr val="bg1"/>
                </a:solidFill>
                <a:latin typeface="Arial" panose="020B0604020202020204" pitchFamily="34" charset="0"/>
                <a:cs typeface="Arial" panose="020B0604020202020204" pitchFamily="34" charset="0"/>
              </a:rPr>
              <a:t>© 2022 IBM Corporation</a:t>
            </a:r>
          </a:p>
        </p:txBody>
      </p:sp>
      <p:sp>
        <p:nvSpPr>
          <p:cNvPr id="32" name="Rectangle 31">
            <a:extLst>
              <a:ext uri="{FF2B5EF4-FFF2-40B4-BE49-F238E27FC236}">
                <a16:creationId xmlns:a16="http://schemas.microsoft.com/office/drawing/2014/main" id="{C8667D6D-B90D-EAC9-6B98-A8947C61BA59}"/>
              </a:ext>
            </a:extLst>
          </p:cNvPr>
          <p:cNvSpPr/>
          <p:nvPr/>
        </p:nvSpPr>
        <p:spPr bwMode="auto">
          <a:xfrm>
            <a:off x="329581" y="934087"/>
            <a:ext cx="8484840" cy="3847207"/>
          </a:xfrm>
          <a:prstGeom prst="rect">
            <a:avLst/>
          </a:prstGeom>
          <a:solidFill>
            <a:schemeClr val="tx1">
              <a:alpha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33" name="Title">
            <a:extLst>
              <a:ext uri="{FF2B5EF4-FFF2-40B4-BE49-F238E27FC236}">
                <a16:creationId xmlns:a16="http://schemas.microsoft.com/office/drawing/2014/main" id="{83962735-38FC-B4FB-04B2-BAEFFA01C6F0}"/>
              </a:ext>
            </a:extLst>
          </p:cNvPr>
          <p:cNvSpPr txBox="1">
            <a:spLocks/>
          </p:cNvSpPr>
          <p:nvPr/>
        </p:nvSpPr>
        <p:spPr>
          <a:xfrm>
            <a:off x="210311" y="201168"/>
            <a:ext cx="6210586" cy="713232"/>
          </a:xfrm>
          <a:prstGeom prst="rect">
            <a:avLst/>
          </a:prstGeom>
        </p:spPr>
        <p:txBody>
          <a:bodyPr/>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defTabSz="914400"/>
            <a:r>
              <a:rPr lang="en-US" sz="2800" kern="0" dirty="0">
                <a:solidFill>
                  <a:schemeClr val="bg1"/>
                </a:solidFill>
                <a:latin typeface="Arial" panose="020B0604020202020204" pitchFamily="34" charset="0"/>
                <a:cs typeface="Arial" panose="020B0604020202020204" pitchFamily="34" charset="0"/>
              </a:rPr>
              <a:t>Key takeaways</a:t>
            </a:r>
            <a:endParaRPr lang="en-US" kern="0" dirty="0">
              <a:solidFill>
                <a:schemeClr val="bg1"/>
              </a:solidFill>
              <a:latin typeface="Arial" panose="020B0604020202020204" pitchFamily="34" charset="0"/>
              <a:cs typeface="Arial" panose="020B0604020202020204" pitchFamily="34" charset="0"/>
            </a:endParaRPr>
          </a:p>
          <a:p>
            <a:pPr lvl="0" fontAlgn="auto">
              <a:lnSpc>
                <a:spcPct val="100000"/>
              </a:lnSpc>
              <a:spcBef>
                <a:spcPts val="0"/>
              </a:spcBef>
              <a:spcAft>
                <a:spcPts val="0"/>
              </a:spcAft>
            </a:pPr>
            <a:r>
              <a:rPr lang="en-US" sz="1600" i="1" dirty="0">
                <a:solidFill>
                  <a:schemeClr val="bg1"/>
                </a:solidFill>
                <a:latin typeface="Arial" panose="020B0604020202020204" pitchFamily="34" charset="0"/>
                <a:ea typeface="+mn-ea"/>
                <a:cs typeface="Arial" panose="020B0604020202020204" pitchFamily="34" charset="0"/>
              </a:rPr>
              <a:t>Cloud-native integration demo</a:t>
            </a:r>
          </a:p>
          <a:p>
            <a:pPr defTabSz="914400"/>
            <a:endParaRPr lang="en-US" kern="0" dirty="0">
              <a:solidFill>
                <a:schemeClr val="bg1"/>
              </a:solidFill>
              <a:latin typeface="Arial" panose="020B0604020202020204" pitchFamily="34" charset="0"/>
              <a:cs typeface="Arial" panose="020B0604020202020204" pitchFamily="34" charset="0"/>
            </a:endParaRPr>
          </a:p>
          <a:p>
            <a:pPr defTabSz="914400"/>
            <a:br>
              <a:rPr lang="en-US" sz="1600" kern="0" dirty="0">
                <a:latin typeface="Arial" panose="020B0604020202020204" pitchFamily="34" charset="0"/>
                <a:cs typeface="Arial" panose="020B0604020202020204" pitchFamily="34" charset="0"/>
              </a:rPr>
            </a:br>
            <a:endParaRPr lang="en-US" sz="1600" kern="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125DD38-35BD-4B99-5035-5B1D94852DFB}"/>
              </a:ext>
            </a:extLst>
          </p:cNvPr>
          <p:cNvSpPr/>
          <p:nvPr/>
        </p:nvSpPr>
        <p:spPr>
          <a:xfrm>
            <a:off x="329580" y="984121"/>
            <a:ext cx="7381666" cy="3770263"/>
          </a:xfrm>
          <a:prstGeom prst="rect">
            <a:avLst/>
          </a:prstGeom>
        </p:spPr>
        <p:txBody>
          <a:bodyPr wrap="square">
            <a:spAutoFit/>
          </a:bodyPr>
          <a:lstStyle/>
          <a:p>
            <a:pPr marL="354330" indent="-285750">
              <a:lnSpc>
                <a:spcPct val="90000"/>
              </a:lnSpc>
              <a:spcAft>
                <a:spcPts val="600"/>
              </a:spcAft>
              <a:buClr>
                <a:schemeClr val="bg2">
                  <a:lumMod val="90000"/>
                </a:schemeClr>
              </a:buClr>
              <a:buFont typeface="Arial" panose="020B0604020202020204" pitchFamily="34" charset="0"/>
              <a:buChar char="•"/>
            </a:pPr>
            <a:r>
              <a:rPr lang="en-US" sz="1500" b="1" dirty="0">
                <a:solidFill>
                  <a:schemeClr val="bg2">
                    <a:lumMod val="90000"/>
                  </a:schemeClr>
                </a:solidFill>
                <a:latin typeface="Arial" panose="020B0604020202020204" pitchFamily="34" charset="0"/>
                <a:cs typeface="Arial" panose="020B0604020202020204" pitchFamily="34" charset="0"/>
              </a:rPr>
              <a:t>Cloud-native deployment provides…</a:t>
            </a:r>
          </a:p>
          <a:p>
            <a:pPr marL="697321" lvl="1" indent="-285750">
              <a:lnSpc>
                <a:spcPct val="90000"/>
              </a:lnSpc>
              <a:spcAft>
                <a:spcPts val="300"/>
              </a:spcAft>
              <a:buClr>
                <a:schemeClr val="bg2">
                  <a:lumMod val="90000"/>
                </a:schemeClr>
              </a:buClr>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simplified pipeline automation</a:t>
            </a:r>
          </a:p>
          <a:p>
            <a:pPr marL="697321" lvl="1" indent="-285750">
              <a:lnSpc>
                <a:spcPct val="90000"/>
              </a:lnSpc>
              <a:spcAft>
                <a:spcPts val="300"/>
              </a:spcAft>
              <a:buClr>
                <a:schemeClr val="bg2">
                  <a:lumMod val="90000"/>
                </a:schemeClr>
              </a:buClr>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operational and deployment consistency</a:t>
            </a:r>
          </a:p>
          <a:p>
            <a:pPr marL="685892" lvl="2" indent="-274320">
              <a:lnSpc>
                <a:spcPct val="90000"/>
              </a:lnSpc>
              <a:buClr>
                <a:schemeClr val="bg2">
                  <a:lumMod val="90000"/>
                </a:schemeClr>
              </a:buClr>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elastic scalability</a:t>
            </a:r>
          </a:p>
          <a:p>
            <a:pPr marL="342900" indent="-274320">
              <a:lnSpc>
                <a:spcPct val="90000"/>
              </a:lnSpc>
              <a:spcBef>
                <a:spcPts val="1200"/>
              </a:spcBef>
              <a:buClr>
                <a:schemeClr val="bg2">
                  <a:lumMod val="90000"/>
                </a:schemeClr>
              </a:buClr>
              <a:buFont typeface="Arial" panose="020B0604020202020204" pitchFamily="34" charset="0"/>
              <a:buChar char="•"/>
            </a:pPr>
            <a:r>
              <a:rPr lang="en-US" sz="1500" b="1" dirty="0">
                <a:solidFill>
                  <a:schemeClr val="bg2">
                    <a:lumMod val="90000"/>
                  </a:schemeClr>
                </a:solidFill>
                <a:latin typeface="Arial" panose="020B0604020202020204" pitchFamily="34" charset="0"/>
                <a:cs typeface="Arial" panose="020B0604020202020204" pitchFamily="34" charset="0"/>
              </a:rPr>
              <a:t>Container technology can be daunting to developers that are new to it. </a:t>
            </a:r>
            <a:r>
              <a:rPr lang="en-US" sz="1500" dirty="0">
                <a:solidFill>
                  <a:schemeClr val="bg1"/>
                </a:solidFill>
                <a:latin typeface="Arial" panose="020B0604020202020204" pitchFamily="34" charset="0"/>
                <a:cs typeface="Arial" panose="020B0604020202020204" pitchFamily="34" charset="0"/>
              </a:rPr>
              <a:t>Guided UI-based deployment into containers reduces the learning curve, whilst auto-generating the artefacts needed for pipeline automation.</a:t>
            </a:r>
          </a:p>
          <a:p>
            <a:pPr marL="342900" indent="-274320">
              <a:lnSpc>
                <a:spcPct val="90000"/>
              </a:lnSpc>
              <a:spcBef>
                <a:spcPts val="1200"/>
              </a:spcBef>
              <a:buClr>
                <a:schemeClr val="bg2">
                  <a:lumMod val="90000"/>
                </a:schemeClr>
              </a:buClr>
              <a:buFont typeface="Arial" panose="020B0604020202020204" pitchFamily="34" charset="0"/>
              <a:buChar char="•"/>
            </a:pPr>
            <a:r>
              <a:rPr lang="en-US" sz="1500" b="1" dirty="0">
                <a:solidFill>
                  <a:schemeClr val="bg2">
                    <a:lumMod val="90000"/>
                  </a:schemeClr>
                </a:solidFill>
                <a:latin typeface="Arial" panose="020B0604020202020204" pitchFamily="34" charset="0"/>
                <a:cs typeface="Arial" panose="020B0604020202020204" pitchFamily="34" charset="0"/>
              </a:rPr>
              <a:t>Automated CI/CD pipelines are an essential aspect of cloud-native delivery.</a:t>
            </a:r>
            <a:r>
              <a:rPr lang="en-US" sz="1500" b="1" dirty="0">
                <a:solidFill>
                  <a:schemeClr val="bg1"/>
                </a:solidFill>
                <a:latin typeface="Arial" panose="020B0604020202020204" pitchFamily="34" charset="0"/>
                <a:cs typeface="Arial" panose="020B0604020202020204" pitchFamily="34" charset="0"/>
              </a:rPr>
              <a:t> </a:t>
            </a:r>
            <a:r>
              <a:rPr lang="en-US" sz="1500" dirty="0">
                <a:solidFill>
                  <a:schemeClr val="bg1"/>
                </a:solidFill>
                <a:latin typeface="Arial" panose="020B0604020202020204" pitchFamily="34" charset="0"/>
                <a:cs typeface="Arial" panose="020B0604020202020204" pitchFamily="34" charset="0"/>
              </a:rPr>
              <a:t>Container technology enables more consistent deployment across environments, and enables dynamic creation and tear down of test infrastructure. </a:t>
            </a:r>
            <a:endParaRPr lang="en-US" sz="1500" dirty="0">
              <a:solidFill>
                <a:schemeClr val="bg2">
                  <a:lumMod val="90000"/>
                </a:schemeClr>
              </a:solidFill>
              <a:latin typeface="Arial" panose="020B0604020202020204" pitchFamily="34" charset="0"/>
              <a:cs typeface="Arial" panose="020B0604020202020204" pitchFamily="34" charset="0"/>
            </a:endParaRPr>
          </a:p>
          <a:p>
            <a:pPr marL="342900" indent="-274320">
              <a:lnSpc>
                <a:spcPct val="90000"/>
              </a:lnSpc>
              <a:spcBef>
                <a:spcPts val="1200"/>
              </a:spcBef>
              <a:buClr>
                <a:schemeClr val="bg2">
                  <a:lumMod val="90000"/>
                </a:schemeClr>
              </a:buClr>
              <a:buFont typeface="Arial" panose="020B0604020202020204" pitchFamily="34" charset="0"/>
              <a:buChar char="•"/>
            </a:pPr>
            <a:r>
              <a:rPr lang="en-US" sz="1500" b="1" dirty="0">
                <a:solidFill>
                  <a:schemeClr val="bg2">
                    <a:lumMod val="90000"/>
                  </a:schemeClr>
                </a:solidFill>
                <a:latin typeface="Arial" panose="020B0604020202020204" pitchFamily="34" charset="0"/>
                <a:cs typeface="Arial" panose="020B0604020202020204" pitchFamily="34" charset="0"/>
              </a:rPr>
              <a:t>Pipelines </a:t>
            </a:r>
            <a:r>
              <a:rPr lang="en-US" sz="1500" dirty="0">
                <a:solidFill>
                  <a:schemeClr val="bg1"/>
                </a:solidFill>
                <a:latin typeface="Arial" panose="020B0604020202020204" pitchFamily="34" charset="0"/>
                <a:cs typeface="Arial" panose="020B0604020202020204" pitchFamily="34" charset="0"/>
              </a:rPr>
              <a:t>are triggered automatically by changes to source code or infrastructure as code.</a:t>
            </a:r>
          </a:p>
          <a:p>
            <a:pPr marL="342900" indent="-274320">
              <a:lnSpc>
                <a:spcPct val="90000"/>
              </a:lnSpc>
              <a:spcBef>
                <a:spcPts val="1200"/>
              </a:spcBef>
              <a:buClr>
                <a:schemeClr val="bg2">
                  <a:lumMod val="90000"/>
                </a:schemeClr>
              </a:buClr>
              <a:buFont typeface="Arial" panose="020B0604020202020204" pitchFamily="34" charset="0"/>
              <a:buChar char="•"/>
            </a:pPr>
            <a:r>
              <a:rPr lang="en-US" sz="1500" b="1" dirty="0">
                <a:solidFill>
                  <a:schemeClr val="bg2">
                    <a:lumMod val="90000"/>
                  </a:schemeClr>
                </a:solidFill>
                <a:latin typeface="Arial" panose="020B0604020202020204" pitchFamily="34" charset="0"/>
                <a:cs typeface="Arial" panose="020B0604020202020204" pitchFamily="34" charset="0"/>
              </a:rPr>
              <a:t>Kubernetes </a:t>
            </a:r>
            <a:r>
              <a:rPr lang="en-US" sz="1500" dirty="0">
                <a:solidFill>
                  <a:schemeClr val="bg1"/>
                </a:solidFill>
                <a:latin typeface="Arial" panose="020B0604020202020204" pitchFamily="34" charset="0"/>
                <a:cs typeface="Arial" panose="020B0604020202020204" pitchFamily="34" charset="0"/>
              </a:rPr>
              <a:t>ensures the requested number of replicas are always running, regardless of failures, and evenly load balances between them. </a:t>
            </a:r>
          </a:p>
        </p:txBody>
      </p:sp>
    </p:spTree>
    <p:extLst>
      <p:ext uri="{BB962C8B-B14F-4D97-AF65-F5344CB8AC3E}">
        <p14:creationId xmlns:p14="http://schemas.microsoft.com/office/powerpoint/2010/main" val="3493340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blur&#10;&#10;Description automatically generated">
            <a:extLst>
              <a:ext uri="{FF2B5EF4-FFF2-40B4-BE49-F238E27FC236}">
                <a16:creationId xmlns:a16="http://schemas.microsoft.com/office/drawing/2014/main" id="{9248A943-7586-A342-8A23-BA5EFE9C058F}"/>
              </a:ext>
            </a:extLst>
          </p:cNvPr>
          <p:cNvPicPr>
            <a:picLocks noChangeAspect="1"/>
          </p:cNvPicPr>
          <p:nvPr/>
        </p:nvPicPr>
        <p:blipFill>
          <a:blip r:embed="rId3">
            <a:alphaModFix/>
          </a:blip>
          <a:stretch>
            <a:fillRect/>
          </a:stretch>
        </p:blipFill>
        <p:spPr>
          <a:xfrm>
            <a:off x="-2" y="-19305"/>
            <a:ext cx="9144000" cy="5182110"/>
          </a:xfrm>
          <a:prstGeom prst="rect">
            <a:avLst/>
          </a:prstGeom>
        </p:spPr>
      </p:pic>
      <p:pic>
        <p:nvPicPr>
          <p:cNvPr id="7" name="Picture 6" descr="A close up of a wave&#10;&#10;Description automatically generated with low confidence">
            <a:extLst>
              <a:ext uri="{FF2B5EF4-FFF2-40B4-BE49-F238E27FC236}">
                <a16:creationId xmlns:a16="http://schemas.microsoft.com/office/drawing/2014/main" id="{7609E39F-C2F6-3441-964F-08C396BB6578}"/>
              </a:ext>
            </a:extLst>
          </p:cNvPr>
          <p:cNvPicPr>
            <a:picLocks noChangeAspect="1"/>
          </p:cNvPicPr>
          <p:nvPr/>
        </p:nvPicPr>
        <p:blipFill>
          <a:blip r:embed="rId4">
            <a:alphaModFix amt="24000"/>
          </a:blip>
          <a:stretch>
            <a:fillRect/>
          </a:stretch>
        </p:blipFill>
        <p:spPr>
          <a:xfrm>
            <a:off x="-1" y="-19306"/>
            <a:ext cx="9144000" cy="5162805"/>
          </a:xfrm>
          <a:prstGeom prst="rect">
            <a:avLst/>
          </a:prstGeom>
        </p:spPr>
      </p:pic>
      <p:pic>
        <p:nvPicPr>
          <p:cNvPr id="4" name="Picture 3" descr="Icon&#10;&#10;Description automatically generated">
            <a:extLst>
              <a:ext uri="{FF2B5EF4-FFF2-40B4-BE49-F238E27FC236}">
                <a16:creationId xmlns:a16="http://schemas.microsoft.com/office/drawing/2014/main" id="{D71AE79E-88B6-4B49-8950-048F1C068E55}"/>
              </a:ext>
            </a:extLst>
          </p:cNvPr>
          <p:cNvPicPr>
            <a:picLocks noChangeAspect="1"/>
          </p:cNvPicPr>
          <p:nvPr/>
        </p:nvPicPr>
        <p:blipFill rotWithShape="1">
          <a:blip r:embed="rId5"/>
          <a:srcRect l="21214" r="21215"/>
          <a:stretch/>
        </p:blipFill>
        <p:spPr>
          <a:xfrm>
            <a:off x="3897549" y="1793421"/>
            <a:ext cx="1348902" cy="1559380"/>
          </a:xfrm>
          <a:prstGeom prst="rect">
            <a:avLst/>
          </a:prstGeom>
        </p:spPr>
      </p:pic>
    </p:spTree>
    <p:extLst>
      <p:ext uri="{BB962C8B-B14F-4D97-AF65-F5344CB8AC3E}">
        <p14:creationId xmlns:p14="http://schemas.microsoft.com/office/powerpoint/2010/main" val="1231276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blur&#10;&#10;Description automatically generated">
            <a:extLst>
              <a:ext uri="{FF2B5EF4-FFF2-40B4-BE49-F238E27FC236}">
                <a16:creationId xmlns:a16="http://schemas.microsoft.com/office/drawing/2014/main" id="{AB60C016-3898-6979-7A4D-0EF7B4551AF1}"/>
              </a:ext>
            </a:extLst>
          </p:cNvPr>
          <p:cNvPicPr>
            <a:picLocks noChangeAspect="1"/>
          </p:cNvPicPr>
          <p:nvPr/>
        </p:nvPicPr>
        <p:blipFill>
          <a:blip r:embed="rId2">
            <a:alphaModFix/>
          </a:blip>
          <a:stretch>
            <a:fillRect/>
          </a:stretch>
        </p:blipFill>
        <p:spPr>
          <a:xfrm>
            <a:off x="-2" y="-19305"/>
            <a:ext cx="9144000" cy="5182110"/>
          </a:xfrm>
          <a:prstGeom prst="rect">
            <a:avLst/>
          </a:prstGeom>
        </p:spPr>
      </p:pic>
      <p:pic>
        <p:nvPicPr>
          <p:cNvPr id="8" name="Picture 7" descr="A close up of a wave&#10;&#10;Description automatically generated with low confidence">
            <a:extLst>
              <a:ext uri="{FF2B5EF4-FFF2-40B4-BE49-F238E27FC236}">
                <a16:creationId xmlns:a16="http://schemas.microsoft.com/office/drawing/2014/main" id="{C010A647-663A-3C5C-8B52-66CCB6E310C0}"/>
              </a:ext>
            </a:extLst>
          </p:cNvPr>
          <p:cNvPicPr>
            <a:picLocks noChangeAspect="1"/>
          </p:cNvPicPr>
          <p:nvPr/>
        </p:nvPicPr>
        <p:blipFill>
          <a:blip r:embed="rId3">
            <a:alphaModFix amt="24000"/>
          </a:blip>
          <a:stretch>
            <a:fillRect/>
          </a:stretch>
        </p:blipFill>
        <p:spPr>
          <a:xfrm>
            <a:off x="-1" y="-19306"/>
            <a:ext cx="9144000" cy="5162805"/>
          </a:xfrm>
          <a:prstGeom prst="rect">
            <a:avLst/>
          </a:prstGeom>
        </p:spPr>
      </p:pic>
      <p:sp>
        <p:nvSpPr>
          <p:cNvPr id="2" name="Title 1">
            <a:extLst>
              <a:ext uri="{FF2B5EF4-FFF2-40B4-BE49-F238E27FC236}">
                <a16:creationId xmlns:a16="http://schemas.microsoft.com/office/drawing/2014/main" id="{F3C6CA3C-B257-FA45-BDDC-DD0682655A30}"/>
              </a:ext>
            </a:extLst>
          </p:cNvPr>
          <p:cNvSpPr>
            <a:spLocks noGrp="1"/>
          </p:cNvSpPr>
          <p:nvPr>
            <p:ph type="title"/>
          </p:nvPr>
        </p:nvSpPr>
        <p:spPr>
          <a:xfrm>
            <a:off x="210311" y="201168"/>
            <a:ext cx="5729571" cy="804672"/>
          </a:xfrm>
        </p:spPr>
        <p:txBody>
          <a:bodyPr/>
          <a:lstStyle/>
          <a:p>
            <a:r>
              <a:rPr lang="en-US" dirty="0">
                <a:solidFill>
                  <a:schemeClr val="bg1"/>
                </a:solidFill>
                <a:latin typeface="Arial" panose="020B0604020202020204" pitchFamily="34" charset="0"/>
                <a:cs typeface="Arial" panose="020B0604020202020204" pitchFamily="34" charset="0"/>
              </a:rPr>
              <a:t>Additional learning resources</a:t>
            </a:r>
          </a:p>
        </p:txBody>
      </p:sp>
      <p:sp>
        <p:nvSpPr>
          <p:cNvPr id="3" name="Text Placeholder 2">
            <a:extLst>
              <a:ext uri="{FF2B5EF4-FFF2-40B4-BE49-F238E27FC236}">
                <a16:creationId xmlns:a16="http://schemas.microsoft.com/office/drawing/2014/main" id="{6C856A7D-53F2-214F-871C-1EB579B9B715}"/>
              </a:ext>
            </a:extLst>
          </p:cNvPr>
          <p:cNvSpPr>
            <a:spLocks noGrp="1"/>
          </p:cNvSpPr>
          <p:nvPr>
            <p:ph type="body" sz="quarter" idx="13"/>
          </p:nvPr>
        </p:nvSpPr>
        <p:spPr>
          <a:xfrm>
            <a:off x="228666" y="911259"/>
            <a:ext cx="8695877" cy="3320982"/>
          </a:xfrm>
        </p:spPr>
        <p:txBody>
          <a:bodyPr/>
          <a:lstStyle/>
          <a:p>
            <a:pPr lvl="1" defTabSz="914400">
              <a:buClr>
                <a:schemeClr val="bg2">
                  <a:lumMod val="90000"/>
                </a:schemeClr>
              </a:buClr>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Cloud-native integration webinar</a:t>
            </a:r>
            <a:endParaRPr lang="en-US" sz="1600" dirty="0">
              <a:solidFill>
                <a:schemeClr val="bg1"/>
              </a:solidFill>
              <a:latin typeface="Arial" panose="020B0604020202020204" pitchFamily="34" charset="0"/>
              <a:cs typeface="Arial" panose="020B0604020202020204" pitchFamily="34" charset="0"/>
            </a:endParaRPr>
          </a:p>
          <a:p>
            <a:pPr lvl="1" defTabSz="914400">
              <a:buClr>
                <a:schemeClr val="bg2">
                  <a:lumMod val="90000"/>
                </a:schemeClr>
              </a:buClr>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Automating agile integration webinar</a:t>
            </a:r>
            <a:endParaRPr lang="en-US" sz="1600" dirty="0">
              <a:solidFill>
                <a:schemeClr val="bg1"/>
              </a:solidFill>
              <a:latin typeface="Arial" panose="020B0604020202020204" pitchFamily="34" charset="0"/>
              <a:cs typeface="Arial" panose="020B0604020202020204" pitchFamily="34" charset="0"/>
            </a:endParaRPr>
          </a:p>
          <a:p>
            <a:pPr lvl="1" defTabSz="914400">
              <a:buClr>
                <a:schemeClr val="bg2">
                  <a:lumMod val="90000"/>
                </a:schemeClr>
              </a:buClr>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Introduction to agile integration (webinar)</a:t>
            </a:r>
            <a:endParaRPr lang="en-US" sz="1600" dirty="0">
              <a:solidFill>
                <a:schemeClr val="bg1"/>
              </a:solidFill>
              <a:latin typeface="Arial" panose="020B0604020202020204" pitchFamily="34" charset="0"/>
              <a:cs typeface="Arial" panose="020B0604020202020204" pitchFamily="34" charset="0"/>
            </a:endParaRPr>
          </a:p>
          <a:p>
            <a:pPr lvl="1" defTabSz="914400">
              <a:buClr>
                <a:schemeClr val="bg2">
                  <a:lumMod val="90000"/>
                </a:schemeClr>
              </a:buClr>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Introduction to agile integration (paper)</a:t>
            </a:r>
            <a:endParaRPr lang="en-US" sz="1600" dirty="0">
              <a:solidFill>
                <a:schemeClr val="bg1"/>
              </a:solidFill>
              <a:latin typeface="Arial" panose="020B0604020202020204" pitchFamily="34" charset="0"/>
              <a:cs typeface="Arial" panose="020B0604020202020204" pitchFamily="34" charset="0"/>
            </a:endParaRPr>
          </a:p>
          <a:p>
            <a:pPr lvl="1" defTabSz="914400">
              <a:buClr>
                <a:schemeClr val="bg2">
                  <a:lumMod val="90000"/>
                </a:schemeClr>
              </a:buClr>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Moving to IBM App Connect in containers (blog series)</a:t>
            </a:r>
            <a:endParaRPr lang="en-US" sz="1600" dirty="0">
              <a:solidFill>
                <a:schemeClr val="bg1"/>
              </a:solidFill>
              <a:latin typeface="Arial" panose="020B0604020202020204" pitchFamily="34" charset="0"/>
              <a:cs typeface="Arial" panose="020B0604020202020204" pitchFamily="34" charset="0"/>
            </a:endParaRPr>
          </a:p>
          <a:p>
            <a:pPr lvl="1" defTabSz="914400"/>
            <a:endParaRPr lang="en-US" sz="1600" dirty="0">
              <a:latin typeface="Arial" panose="020B0604020202020204" pitchFamily="34" charset="0"/>
              <a:cs typeface="Arial" panose="020B0604020202020204" pitchFamily="34" charset="0"/>
            </a:endParaRPr>
          </a:p>
          <a:p>
            <a:pPr lvl="2"/>
            <a:endParaRPr lang="en-US" sz="1600" dirty="0">
              <a:latin typeface="Arial" panose="020B0604020202020204" pitchFamily="34" charset="0"/>
              <a:cs typeface="Arial" panose="020B0604020202020204" pitchFamily="34" charset="0"/>
            </a:endParaRPr>
          </a:p>
          <a:p>
            <a:pPr lvl="1" defTabSz="914400"/>
            <a:endParaRPr lang="en-US" sz="1600" dirty="0">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560293D5-E65B-FF41-B517-6F3F285C2223}"/>
              </a:ext>
            </a:extLst>
          </p:cNvPr>
          <p:cNvSpPr>
            <a:spLocks noGrp="1"/>
          </p:cNvSpPr>
          <p:nvPr>
            <p:ph type="ftr" sz="quarter" idx="10"/>
          </p:nvPr>
        </p:nvSpPr>
        <p:spPr/>
        <p:txBody>
          <a:bodyPr/>
          <a:lstStyle/>
          <a:p>
            <a:pPr marL="0" marR="0" lvl="0" indent="0" algn="l" defTabSz="68599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 2022 IBM Corporation</a:t>
            </a:r>
          </a:p>
        </p:txBody>
      </p:sp>
    </p:spTree>
    <p:extLst>
      <p:ext uri="{BB962C8B-B14F-4D97-AF65-F5344CB8AC3E}">
        <p14:creationId xmlns:p14="http://schemas.microsoft.com/office/powerpoint/2010/main" val="13142574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heme/theme1.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_Embed" id="{02D7F33A-96F9-3142-BE93-E46CEC147C3D}" vid="{B93A71AE-C97A-F24E-BECE-31FFF7CA650A}"/>
    </a:ext>
  </a:extLst>
</a:theme>
</file>

<file path=ppt/theme/theme2.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Brand Template 2022</Template>
  <TotalTime>19802</TotalTime>
  <Words>626</Words>
  <Application>Microsoft Macintosh PowerPoint</Application>
  <PresentationFormat>On-screen Show (16:9)</PresentationFormat>
  <Paragraphs>102</Paragraphs>
  <Slides>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IBM Plex Sans Light</vt:lpstr>
      <vt:lpstr>System Font Regular</vt:lpstr>
      <vt:lpstr>IBM Plex Sans</vt:lpstr>
      <vt:lpstr>Calibri</vt:lpstr>
      <vt:lpstr>Arial</vt:lpstr>
      <vt:lpstr>IBM Brand Template 2022</vt:lpstr>
      <vt:lpstr>PowerPoint Presentation</vt:lpstr>
      <vt:lpstr>Demo overview</vt:lpstr>
      <vt:lpstr>Demo overview</vt:lpstr>
      <vt:lpstr>Demo flow</vt:lpstr>
      <vt:lpstr>Demo components </vt:lpstr>
      <vt:lpstr>PowerPoint Presentation</vt:lpstr>
      <vt:lpstr>PowerPoint Presentation</vt:lpstr>
      <vt:lpstr>PowerPoint Presentation</vt:lpstr>
      <vt:lpstr>Additional learning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Presentation Template — IBM Plex® variant</dc:title>
  <dc:creator>Dennis Woo</dc:creator>
  <cp:lastModifiedBy>Dennis Woo</cp:lastModifiedBy>
  <cp:revision>81</cp:revision>
  <cp:lastPrinted>2019-04-25T15:14:05Z</cp:lastPrinted>
  <dcterms:created xsi:type="dcterms:W3CDTF">2022-03-29T18:01:34Z</dcterms:created>
  <dcterms:modified xsi:type="dcterms:W3CDTF">2022-06-24T20:53:53Z</dcterms:modified>
</cp:coreProperties>
</file>